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6" r:id="rId5"/>
    <p:sldId id="263" r:id="rId6"/>
    <p:sldId id="264" r:id="rId7"/>
    <p:sldId id="265" r:id="rId8"/>
    <p:sldId id="257" r:id="rId9"/>
    <p:sldId id="267" r:id="rId10"/>
    <p:sldId id="266" r:id="rId11"/>
    <p:sldId id="268" r:id="rId12"/>
    <p:sldId id="258" r:id="rId13"/>
    <p:sldId id="269" r:id="rId14"/>
    <p:sldId id="259" r:id="rId15"/>
    <p:sldId id="270" r:id="rId16"/>
    <p:sldId id="260" r:id="rId17"/>
    <p:sldId id="261" r:id="rId18"/>
    <p:sldId id="272" r:id="rId19"/>
    <p:sldId id="273" r:id="rId20"/>
    <p:sldId id="262" r:id="rId21"/>
  </p:sldIdLst>
  <p:sldSz cx="20116800" cy="10972800"/>
  <p:notesSz cx="9144000" cy="6858000"/>
  <p:defaultText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p:cViewPr varScale="1">
        <p:scale>
          <a:sx n="43" d="100"/>
          <a:sy n="43" d="100"/>
        </p:scale>
        <p:origin x="-690" y="-120"/>
      </p:cViewPr>
      <p:guideLst>
        <p:guide orient="horz" pos="3456"/>
        <p:guide pos="633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D6633457-E190-4FA9-8C88-82145DF351AD}" type="datetimeFigureOut">
              <a:rPr lang="en-US" smtClean="0"/>
              <a:t>6/2/2021</a:t>
            </a:fld>
            <a:endParaRPr lang="en-US"/>
          </a:p>
        </p:txBody>
      </p:sp>
      <p:sp>
        <p:nvSpPr>
          <p:cNvPr id="4" name="Slide Image Placeholder 3"/>
          <p:cNvSpPr>
            <a:spLocks noGrp="1" noRot="1" noChangeAspect="1"/>
          </p:cNvSpPr>
          <p:nvPr>
            <p:ph type="sldImg" idx="2"/>
          </p:nvPr>
        </p:nvSpPr>
        <p:spPr>
          <a:xfrm>
            <a:off x="2214563" y="514350"/>
            <a:ext cx="4714875"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DED5939-A1CF-4C3A-B4AA-AB2975926E17}" type="slidenum">
              <a:rPr lang="en-US" smtClean="0"/>
              <a:t>‹#›</a:t>
            </a:fld>
            <a:endParaRPr lang="en-US"/>
          </a:p>
        </p:txBody>
      </p:sp>
    </p:spTree>
    <p:extLst>
      <p:ext uri="{BB962C8B-B14F-4D97-AF65-F5344CB8AC3E}">
        <p14:creationId xmlns:p14="http://schemas.microsoft.com/office/powerpoint/2010/main" val="1277341467"/>
      </p:ext>
    </p:extLst>
  </p:cSld>
  <p:clrMap bg1="lt1" tx1="dk1" bg2="lt2" tx2="dk2" accent1="accent1" accent2="accent2" accent3="accent3" accent4="accent4" accent5="accent5" accent6="accent6" hlink="hlink" folHlink="folHlink"/>
  <p:notesStyle>
    <a:lvl1pPr marL="0" algn="l" defTabSz="972447" rtl="0" eaLnBrk="1" latinLnBrk="0" hangingPunct="1">
      <a:defRPr sz="1300" kern="1200">
        <a:solidFill>
          <a:schemeClr val="tx1"/>
        </a:solidFill>
        <a:latin typeface="+mn-lt"/>
        <a:ea typeface="+mn-ea"/>
        <a:cs typeface="+mn-cs"/>
      </a:defRPr>
    </a:lvl1pPr>
    <a:lvl2pPr marL="486223" algn="l" defTabSz="972447" rtl="0" eaLnBrk="1" latinLnBrk="0" hangingPunct="1">
      <a:defRPr sz="1300" kern="1200">
        <a:solidFill>
          <a:schemeClr val="tx1"/>
        </a:solidFill>
        <a:latin typeface="+mn-lt"/>
        <a:ea typeface="+mn-ea"/>
        <a:cs typeface="+mn-cs"/>
      </a:defRPr>
    </a:lvl2pPr>
    <a:lvl3pPr marL="972447" algn="l" defTabSz="972447" rtl="0" eaLnBrk="1" latinLnBrk="0" hangingPunct="1">
      <a:defRPr sz="1300" kern="1200">
        <a:solidFill>
          <a:schemeClr val="tx1"/>
        </a:solidFill>
        <a:latin typeface="+mn-lt"/>
        <a:ea typeface="+mn-ea"/>
        <a:cs typeface="+mn-cs"/>
      </a:defRPr>
    </a:lvl3pPr>
    <a:lvl4pPr marL="1458670" algn="l" defTabSz="972447" rtl="0" eaLnBrk="1" latinLnBrk="0" hangingPunct="1">
      <a:defRPr sz="1300" kern="1200">
        <a:solidFill>
          <a:schemeClr val="tx1"/>
        </a:solidFill>
        <a:latin typeface="+mn-lt"/>
        <a:ea typeface="+mn-ea"/>
        <a:cs typeface="+mn-cs"/>
      </a:defRPr>
    </a:lvl4pPr>
    <a:lvl5pPr marL="1944894" algn="l" defTabSz="972447" rtl="0" eaLnBrk="1" latinLnBrk="0" hangingPunct="1">
      <a:defRPr sz="1300" kern="1200">
        <a:solidFill>
          <a:schemeClr val="tx1"/>
        </a:solidFill>
        <a:latin typeface="+mn-lt"/>
        <a:ea typeface="+mn-ea"/>
        <a:cs typeface="+mn-cs"/>
      </a:defRPr>
    </a:lvl5pPr>
    <a:lvl6pPr marL="2431117" algn="l" defTabSz="972447" rtl="0" eaLnBrk="1" latinLnBrk="0" hangingPunct="1">
      <a:defRPr sz="1300" kern="1200">
        <a:solidFill>
          <a:schemeClr val="tx1"/>
        </a:solidFill>
        <a:latin typeface="+mn-lt"/>
        <a:ea typeface="+mn-ea"/>
        <a:cs typeface="+mn-cs"/>
      </a:defRPr>
    </a:lvl6pPr>
    <a:lvl7pPr marL="2917341" algn="l" defTabSz="972447" rtl="0" eaLnBrk="1" latinLnBrk="0" hangingPunct="1">
      <a:defRPr sz="1300" kern="1200">
        <a:solidFill>
          <a:schemeClr val="tx1"/>
        </a:solidFill>
        <a:latin typeface="+mn-lt"/>
        <a:ea typeface="+mn-ea"/>
        <a:cs typeface="+mn-cs"/>
      </a:defRPr>
    </a:lvl7pPr>
    <a:lvl8pPr marL="3403564" algn="l" defTabSz="972447" rtl="0" eaLnBrk="1" latinLnBrk="0" hangingPunct="1">
      <a:defRPr sz="1300" kern="1200">
        <a:solidFill>
          <a:schemeClr val="tx1"/>
        </a:solidFill>
        <a:latin typeface="+mn-lt"/>
        <a:ea typeface="+mn-ea"/>
        <a:cs typeface="+mn-cs"/>
      </a:defRPr>
    </a:lvl8pPr>
    <a:lvl9pPr marL="3889788" algn="l" defTabSz="97244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10</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11</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12</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13</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14</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15</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16</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17</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2</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3</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4</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5</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6</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7</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8</a:t>
            </a:fld>
            <a:endParaRPr lang="en-US"/>
          </a:p>
        </p:txBody>
      </p:sp>
    </p:spTree>
    <p:extLst>
      <p:ext uri="{BB962C8B-B14F-4D97-AF65-F5344CB8AC3E}">
        <p14:creationId xmlns:p14="http://schemas.microsoft.com/office/powerpoint/2010/main" val="336450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4563" y="514350"/>
            <a:ext cx="47148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ED5939-A1CF-4C3A-B4AA-AB2975926E17}" type="slidenum">
              <a:rPr lang="en-US" smtClean="0"/>
              <a:t>9</a:t>
            </a:fld>
            <a:endParaRPr lang="en-US"/>
          </a:p>
        </p:txBody>
      </p:sp>
    </p:spTree>
    <p:extLst>
      <p:ext uri="{BB962C8B-B14F-4D97-AF65-F5344CB8AC3E}">
        <p14:creationId xmlns:p14="http://schemas.microsoft.com/office/powerpoint/2010/main" val="3364504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8760" y="3408684"/>
            <a:ext cx="17099280" cy="2352040"/>
          </a:xfrm>
        </p:spPr>
        <p:txBody>
          <a:bodyPr/>
          <a:lstStyle/>
          <a:p>
            <a:r>
              <a:rPr lang="en-US" smtClean="0"/>
              <a:t>Click to edit Master title style</a:t>
            </a:r>
            <a:endParaRPr lang="en-US"/>
          </a:p>
        </p:txBody>
      </p:sp>
      <p:sp>
        <p:nvSpPr>
          <p:cNvPr id="3" name="Subtitle 2"/>
          <p:cNvSpPr>
            <a:spLocks noGrp="1"/>
          </p:cNvSpPr>
          <p:nvPr>
            <p:ph type="subTitle" idx="1"/>
          </p:nvPr>
        </p:nvSpPr>
        <p:spPr>
          <a:xfrm>
            <a:off x="3017521" y="6217920"/>
            <a:ext cx="14081760" cy="2804160"/>
          </a:xfrm>
        </p:spPr>
        <p:txBody>
          <a:bodyPr/>
          <a:lstStyle>
            <a:lvl1pPr marL="0" indent="0" algn="ctr">
              <a:buNone/>
              <a:defRPr>
                <a:solidFill>
                  <a:schemeClr val="tx1">
                    <a:tint val="75000"/>
                  </a:schemeClr>
                </a:solidFill>
              </a:defRPr>
            </a:lvl1pPr>
            <a:lvl2pPr marL="486223" indent="0" algn="ctr">
              <a:buNone/>
              <a:defRPr>
                <a:solidFill>
                  <a:schemeClr val="tx1">
                    <a:tint val="75000"/>
                  </a:schemeClr>
                </a:solidFill>
              </a:defRPr>
            </a:lvl2pPr>
            <a:lvl3pPr marL="972447" indent="0" algn="ctr">
              <a:buNone/>
              <a:defRPr>
                <a:solidFill>
                  <a:schemeClr val="tx1">
                    <a:tint val="75000"/>
                  </a:schemeClr>
                </a:solidFill>
              </a:defRPr>
            </a:lvl3pPr>
            <a:lvl4pPr marL="1458670" indent="0" algn="ctr">
              <a:buNone/>
              <a:defRPr>
                <a:solidFill>
                  <a:schemeClr val="tx1">
                    <a:tint val="75000"/>
                  </a:schemeClr>
                </a:solidFill>
              </a:defRPr>
            </a:lvl4pPr>
            <a:lvl5pPr marL="1944894" indent="0" algn="ctr">
              <a:buNone/>
              <a:defRPr>
                <a:solidFill>
                  <a:schemeClr val="tx1">
                    <a:tint val="75000"/>
                  </a:schemeClr>
                </a:solidFill>
              </a:defRPr>
            </a:lvl5pPr>
            <a:lvl6pPr marL="2431117" indent="0" algn="ctr">
              <a:buNone/>
              <a:defRPr>
                <a:solidFill>
                  <a:schemeClr val="tx1">
                    <a:tint val="75000"/>
                  </a:schemeClr>
                </a:solidFill>
              </a:defRPr>
            </a:lvl6pPr>
            <a:lvl7pPr marL="2917341" indent="0" algn="ctr">
              <a:buNone/>
              <a:defRPr>
                <a:solidFill>
                  <a:schemeClr val="tx1">
                    <a:tint val="75000"/>
                  </a:schemeClr>
                </a:solidFill>
              </a:defRPr>
            </a:lvl7pPr>
            <a:lvl8pPr marL="3403564" indent="0" algn="ctr">
              <a:buNone/>
              <a:defRPr>
                <a:solidFill>
                  <a:schemeClr val="tx1">
                    <a:tint val="75000"/>
                  </a:schemeClr>
                </a:solidFill>
              </a:defRPr>
            </a:lvl8pPr>
            <a:lvl9pPr marL="38897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
        <p:nvSpPr>
          <p:cNvPr id="7" name="Title 1"/>
          <p:cNvSpPr txBox="1">
            <a:spLocks/>
          </p:cNvSpPr>
          <p:nvPr userDrawn="1"/>
        </p:nvSpPr>
        <p:spPr>
          <a:xfrm>
            <a:off x="990600" y="228600"/>
            <a:ext cx="18135600" cy="1066800"/>
          </a:xfrm>
          <a:prstGeom prst="rect">
            <a:avLst/>
          </a:prstGeom>
          <a:ln>
            <a:noFill/>
          </a:ln>
        </p:spPr>
        <p:txBody>
          <a:bodyPr vert="horz" lIns="97244" tIns="48622" rIns="97244" bIns="48622" rtlCol="0" anchor="ctr">
            <a:normAutofit/>
          </a:bodyPr>
          <a:lstStyle>
            <a:lvl1pPr algn="ctr" defTabSz="972447" rtl="0" eaLnBrk="1" latinLnBrk="0" hangingPunct="1">
              <a:spcBef>
                <a:spcPct val="0"/>
              </a:spcBef>
              <a:buNone/>
              <a:defRPr sz="4700" kern="1200">
                <a:solidFill>
                  <a:schemeClr val="tx1"/>
                </a:solidFill>
                <a:latin typeface="+mj-lt"/>
                <a:ea typeface="+mj-ea"/>
                <a:cs typeface="+mj-cs"/>
              </a:defRPr>
            </a:lvl1pPr>
          </a:lstStyle>
          <a:p>
            <a:pPr algn="r"/>
            <a:r>
              <a:rPr lang="mn-MN" sz="4400" dirty="0" smtClean="0">
                <a:solidFill>
                  <a:schemeClr val="accent1"/>
                </a:solidFill>
                <a:latin typeface="Tahoma" panose="020B0604030504040204" pitchFamily="34" charset="0"/>
              </a:rPr>
              <a:t>Өгөгдлийн сангийн програмчлал – Эцсийн</a:t>
            </a:r>
            <a:r>
              <a:rPr lang="mn-MN" sz="4400" baseline="0" dirty="0" smtClean="0">
                <a:solidFill>
                  <a:schemeClr val="accent1"/>
                </a:solidFill>
                <a:latin typeface="Tahoma" panose="020B0604030504040204" pitchFamily="34" charset="0"/>
              </a:rPr>
              <a:t> шалгалт</a:t>
            </a:r>
            <a:endParaRPr lang="en-US" sz="4400" dirty="0" smtClean="0">
              <a:solidFill>
                <a:schemeClr val="accent1"/>
              </a:solidFill>
              <a:latin typeface="Tahoma" panose="020B0604030504040204" pitchFamily="34" charset="0"/>
            </a:endParaRPr>
          </a:p>
        </p:txBody>
      </p:sp>
    </p:spTree>
    <p:extLst>
      <p:ext uri="{BB962C8B-B14F-4D97-AF65-F5344CB8AC3E}">
        <p14:creationId xmlns:p14="http://schemas.microsoft.com/office/powerpoint/2010/main" val="1215645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39678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800074" y="439424"/>
            <a:ext cx="4903471" cy="936244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89665" y="439424"/>
            <a:ext cx="14375131" cy="9362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27279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071F4-70CA-4293-BC45-4B7BC605D6B2}"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24847834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89089" y="7051047"/>
            <a:ext cx="17099280" cy="2179320"/>
          </a:xfrm>
        </p:spPr>
        <p:txBody>
          <a:bodyPr anchor="t"/>
          <a:lstStyle>
            <a:lvl1pPr algn="l">
              <a:defRPr sz="4300" b="1" cap="all"/>
            </a:lvl1pPr>
          </a:lstStyle>
          <a:p>
            <a:r>
              <a:rPr lang="en-US" smtClean="0"/>
              <a:t>Click to edit Master title style</a:t>
            </a:r>
            <a:endParaRPr lang="en-US"/>
          </a:p>
        </p:txBody>
      </p:sp>
      <p:sp>
        <p:nvSpPr>
          <p:cNvPr id="3" name="Text Placeholder 2"/>
          <p:cNvSpPr>
            <a:spLocks noGrp="1"/>
          </p:cNvSpPr>
          <p:nvPr>
            <p:ph type="body" idx="1"/>
          </p:nvPr>
        </p:nvSpPr>
        <p:spPr>
          <a:xfrm>
            <a:off x="1589089" y="4650747"/>
            <a:ext cx="17099280" cy="2400299"/>
          </a:xfrm>
        </p:spPr>
        <p:txBody>
          <a:bodyPr anchor="b"/>
          <a:lstStyle>
            <a:lvl1pPr marL="0" indent="0">
              <a:buNone/>
              <a:defRPr sz="2100">
                <a:solidFill>
                  <a:schemeClr val="tx1">
                    <a:tint val="75000"/>
                  </a:schemeClr>
                </a:solidFill>
              </a:defRPr>
            </a:lvl1pPr>
            <a:lvl2pPr marL="486223" indent="0">
              <a:buNone/>
              <a:defRPr sz="1900">
                <a:solidFill>
                  <a:schemeClr val="tx1">
                    <a:tint val="75000"/>
                  </a:schemeClr>
                </a:solidFill>
              </a:defRPr>
            </a:lvl2pPr>
            <a:lvl3pPr marL="972447" indent="0">
              <a:buNone/>
              <a:defRPr sz="1700">
                <a:solidFill>
                  <a:schemeClr val="tx1">
                    <a:tint val="75000"/>
                  </a:schemeClr>
                </a:solidFill>
              </a:defRPr>
            </a:lvl3pPr>
            <a:lvl4pPr marL="1458670" indent="0">
              <a:buNone/>
              <a:defRPr sz="1500">
                <a:solidFill>
                  <a:schemeClr val="tx1">
                    <a:tint val="75000"/>
                  </a:schemeClr>
                </a:solidFill>
              </a:defRPr>
            </a:lvl4pPr>
            <a:lvl5pPr marL="1944894" indent="0">
              <a:buNone/>
              <a:defRPr sz="1500">
                <a:solidFill>
                  <a:schemeClr val="tx1">
                    <a:tint val="75000"/>
                  </a:schemeClr>
                </a:solidFill>
              </a:defRPr>
            </a:lvl5pPr>
            <a:lvl6pPr marL="2431117" indent="0">
              <a:buNone/>
              <a:defRPr sz="1500">
                <a:solidFill>
                  <a:schemeClr val="tx1">
                    <a:tint val="75000"/>
                  </a:schemeClr>
                </a:solidFill>
              </a:defRPr>
            </a:lvl6pPr>
            <a:lvl7pPr marL="2917341" indent="0">
              <a:buNone/>
              <a:defRPr sz="1500">
                <a:solidFill>
                  <a:schemeClr val="tx1">
                    <a:tint val="75000"/>
                  </a:schemeClr>
                </a:solidFill>
              </a:defRPr>
            </a:lvl7pPr>
            <a:lvl8pPr marL="3403564" indent="0">
              <a:buNone/>
              <a:defRPr sz="1500">
                <a:solidFill>
                  <a:schemeClr val="tx1">
                    <a:tint val="75000"/>
                  </a:schemeClr>
                </a:solidFill>
              </a:defRPr>
            </a:lvl8pPr>
            <a:lvl9pPr marL="3889788"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6071F4-70CA-4293-BC45-4B7BC605D6B2}"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285322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89661"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064245" y="2560329"/>
            <a:ext cx="9639300" cy="7241541"/>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6071F4-70CA-4293-BC45-4B7BC605D6B2}" type="datetimeFigureOut">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11360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41" y="439420"/>
            <a:ext cx="18105120" cy="1828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05842" y="2456181"/>
            <a:ext cx="8888412"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1005842" y="3479802"/>
            <a:ext cx="8888412"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0219058" y="2456181"/>
            <a:ext cx="8891906" cy="1023620"/>
          </a:xfrm>
        </p:spPr>
        <p:txBody>
          <a:bodyPr anchor="b"/>
          <a:lstStyle>
            <a:lvl1pPr marL="0" indent="0">
              <a:buNone/>
              <a:defRPr sz="2600" b="1"/>
            </a:lvl1pPr>
            <a:lvl2pPr marL="486223" indent="0">
              <a:buNone/>
              <a:defRPr sz="2100" b="1"/>
            </a:lvl2pPr>
            <a:lvl3pPr marL="972447" indent="0">
              <a:buNone/>
              <a:defRPr sz="1900" b="1"/>
            </a:lvl3pPr>
            <a:lvl4pPr marL="1458670" indent="0">
              <a:buNone/>
              <a:defRPr sz="1700" b="1"/>
            </a:lvl4pPr>
            <a:lvl5pPr marL="1944894" indent="0">
              <a:buNone/>
              <a:defRPr sz="1700" b="1"/>
            </a:lvl5pPr>
            <a:lvl6pPr marL="2431117" indent="0">
              <a:buNone/>
              <a:defRPr sz="1700" b="1"/>
            </a:lvl6pPr>
            <a:lvl7pPr marL="2917341" indent="0">
              <a:buNone/>
              <a:defRPr sz="1700" b="1"/>
            </a:lvl7pPr>
            <a:lvl8pPr marL="3403564" indent="0">
              <a:buNone/>
              <a:defRPr sz="1700" b="1"/>
            </a:lvl8pPr>
            <a:lvl9pPr marL="3889788"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10219058" y="3479802"/>
            <a:ext cx="8891906" cy="6322060"/>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6071F4-70CA-4293-BC45-4B7BC605D6B2}" type="datetimeFigureOut">
              <a:rPr lang="en-US" smtClean="0"/>
              <a:t>6/2/2021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813065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6071F4-70CA-4293-BC45-4B7BC605D6B2}" type="datetimeFigureOut">
              <a:rPr lang="en-US" smtClean="0"/>
              <a:t>6/2/2021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256239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071F4-70CA-4293-BC45-4B7BC605D6B2}" type="datetimeFigureOut">
              <a:rPr lang="en-US" smtClean="0"/>
              <a:t>6/2/2021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197666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5845" y="436880"/>
            <a:ext cx="6618289" cy="1859280"/>
          </a:xfrm>
        </p:spPr>
        <p:txBody>
          <a:bodyPr anchor="b"/>
          <a:lstStyle>
            <a:lvl1pPr algn="l">
              <a:defRPr sz="2100" b="1"/>
            </a:lvl1pPr>
          </a:lstStyle>
          <a:p>
            <a:r>
              <a:rPr lang="en-US" smtClean="0"/>
              <a:t>Click to edit Master title style</a:t>
            </a:r>
            <a:endParaRPr lang="en-US"/>
          </a:p>
        </p:txBody>
      </p:sp>
      <p:sp>
        <p:nvSpPr>
          <p:cNvPr id="3" name="Content Placeholder 2"/>
          <p:cNvSpPr>
            <a:spLocks noGrp="1"/>
          </p:cNvSpPr>
          <p:nvPr>
            <p:ph idx="1"/>
          </p:nvPr>
        </p:nvSpPr>
        <p:spPr>
          <a:xfrm>
            <a:off x="7865114" y="436889"/>
            <a:ext cx="11245850" cy="9364981"/>
          </a:xfr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5845" y="2296169"/>
            <a:ext cx="6618289" cy="7505701"/>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4907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43032" y="7680965"/>
            <a:ext cx="12070080" cy="906781"/>
          </a:xfrm>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3943032" y="980440"/>
            <a:ext cx="12070080" cy="6583680"/>
          </a:xfrm>
        </p:spPr>
        <p:txBody>
          <a:bodyPr/>
          <a:lstStyle>
            <a:lvl1pPr marL="0" indent="0">
              <a:buNone/>
              <a:defRPr sz="3400"/>
            </a:lvl1pPr>
            <a:lvl2pPr marL="486223" indent="0">
              <a:buNone/>
              <a:defRPr sz="3000"/>
            </a:lvl2pPr>
            <a:lvl3pPr marL="972447" indent="0">
              <a:buNone/>
              <a:defRPr sz="2600"/>
            </a:lvl3pPr>
            <a:lvl4pPr marL="1458670" indent="0">
              <a:buNone/>
              <a:defRPr sz="2100"/>
            </a:lvl4pPr>
            <a:lvl5pPr marL="1944894" indent="0">
              <a:buNone/>
              <a:defRPr sz="2100"/>
            </a:lvl5pPr>
            <a:lvl6pPr marL="2431117" indent="0">
              <a:buNone/>
              <a:defRPr sz="2100"/>
            </a:lvl6pPr>
            <a:lvl7pPr marL="2917341" indent="0">
              <a:buNone/>
              <a:defRPr sz="2100"/>
            </a:lvl7pPr>
            <a:lvl8pPr marL="3403564" indent="0">
              <a:buNone/>
              <a:defRPr sz="2100"/>
            </a:lvl8pPr>
            <a:lvl9pPr marL="3889788" indent="0">
              <a:buNone/>
              <a:defRPr sz="2100"/>
            </a:lvl9pPr>
          </a:lstStyle>
          <a:p>
            <a:endParaRPr lang="en-US"/>
          </a:p>
        </p:txBody>
      </p:sp>
      <p:sp>
        <p:nvSpPr>
          <p:cNvPr id="4" name="Text Placeholder 3"/>
          <p:cNvSpPr>
            <a:spLocks noGrp="1"/>
          </p:cNvSpPr>
          <p:nvPr>
            <p:ph type="body" sz="half" idx="2"/>
          </p:nvPr>
        </p:nvSpPr>
        <p:spPr>
          <a:xfrm>
            <a:off x="3943032" y="8587747"/>
            <a:ext cx="12070080" cy="1287779"/>
          </a:xfrm>
        </p:spPr>
        <p:txBody>
          <a:bodyPr/>
          <a:lstStyle>
            <a:lvl1pPr marL="0" indent="0">
              <a:buNone/>
              <a:defRPr sz="1500"/>
            </a:lvl1pPr>
            <a:lvl2pPr marL="486223" indent="0">
              <a:buNone/>
              <a:defRPr sz="1300"/>
            </a:lvl2pPr>
            <a:lvl3pPr marL="972447" indent="0">
              <a:buNone/>
              <a:defRPr sz="1100"/>
            </a:lvl3pPr>
            <a:lvl4pPr marL="1458670" indent="0">
              <a:buNone/>
              <a:defRPr sz="1000"/>
            </a:lvl4pPr>
            <a:lvl5pPr marL="1944894" indent="0">
              <a:buNone/>
              <a:defRPr sz="1000"/>
            </a:lvl5pPr>
            <a:lvl6pPr marL="2431117" indent="0">
              <a:buNone/>
              <a:defRPr sz="1000"/>
            </a:lvl6pPr>
            <a:lvl7pPr marL="2917341" indent="0">
              <a:buNone/>
              <a:defRPr sz="1000"/>
            </a:lvl7pPr>
            <a:lvl8pPr marL="3403564" indent="0">
              <a:buNone/>
              <a:defRPr sz="1000"/>
            </a:lvl8pPr>
            <a:lvl9pPr marL="388978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071F4-70CA-4293-BC45-4B7BC605D6B2}" type="datetimeFigureOut">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C187A-D92F-439E-88E1-17D6A9C2D014}" type="slidenum">
              <a:rPr lang="en-US" smtClean="0"/>
              <a:t>‹#›</a:t>
            </a:fld>
            <a:endParaRPr lang="en-US"/>
          </a:p>
        </p:txBody>
      </p:sp>
    </p:spTree>
    <p:extLst>
      <p:ext uri="{BB962C8B-B14F-4D97-AF65-F5344CB8AC3E}">
        <p14:creationId xmlns:p14="http://schemas.microsoft.com/office/powerpoint/2010/main" val="68654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1" y="439420"/>
            <a:ext cx="18105120" cy="1828800"/>
          </a:xfrm>
          <a:prstGeom prst="rect">
            <a:avLst/>
          </a:prstGeom>
        </p:spPr>
        <p:txBody>
          <a:bodyPr vert="horz" lIns="97244" tIns="48622" rIns="97244" bIns="4862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1" y="2560329"/>
            <a:ext cx="18105120" cy="7241541"/>
          </a:xfrm>
          <a:prstGeom prst="rect">
            <a:avLst/>
          </a:prstGeom>
        </p:spPr>
        <p:txBody>
          <a:bodyPr vert="horz" lIns="97244" tIns="48622" rIns="97244" bIns="486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10170162"/>
            <a:ext cx="4693920" cy="584200"/>
          </a:xfrm>
          <a:prstGeom prst="rect">
            <a:avLst/>
          </a:prstGeom>
        </p:spPr>
        <p:txBody>
          <a:bodyPr vert="horz" lIns="97244" tIns="48622" rIns="97244" bIns="48622" rtlCol="0" anchor="ctr"/>
          <a:lstStyle>
            <a:lvl1pPr algn="l">
              <a:defRPr sz="1300">
                <a:solidFill>
                  <a:schemeClr val="tx1">
                    <a:tint val="75000"/>
                  </a:schemeClr>
                </a:solidFill>
              </a:defRPr>
            </a:lvl1pPr>
          </a:lstStyle>
          <a:p>
            <a:fld id="{F76071F4-70CA-4293-BC45-4B7BC605D6B2}" type="datetimeFigureOut">
              <a:rPr lang="en-US" smtClean="0"/>
              <a:t>6/2/2021</a:t>
            </a:fld>
            <a:endParaRPr lang="en-US"/>
          </a:p>
        </p:txBody>
      </p:sp>
      <p:sp>
        <p:nvSpPr>
          <p:cNvPr id="5" name="Footer Placeholder 4"/>
          <p:cNvSpPr>
            <a:spLocks noGrp="1"/>
          </p:cNvSpPr>
          <p:nvPr>
            <p:ph type="ftr" sz="quarter" idx="3"/>
          </p:nvPr>
        </p:nvSpPr>
        <p:spPr>
          <a:xfrm>
            <a:off x="6873241" y="10170162"/>
            <a:ext cx="6370320" cy="584200"/>
          </a:xfrm>
          <a:prstGeom prst="rect">
            <a:avLst/>
          </a:prstGeom>
        </p:spPr>
        <p:txBody>
          <a:bodyPr vert="horz" lIns="97244" tIns="48622" rIns="97244" bIns="48622"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417040" y="10170162"/>
            <a:ext cx="4693920" cy="584200"/>
          </a:xfrm>
          <a:prstGeom prst="rect">
            <a:avLst/>
          </a:prstGeom>
        </p:spPr>
        <p:txBody>
          <a:bodyPr vert="horz" lIns="97244" tIns="48622" rIns="97244" bIns="48622" rtlCol="0" anchor="ctr"/>
          <a:lstStyle>
            <a:lvl1pPr algn="r">
              <a:defRPr sz="1300">
                <a:solidFill>
                  <a:schemeClr val="tx1">
                    <a:tint val="75000"/>
                  </a:schemeClr>
                </a:solidFill>
              </a:defRPr>
            </a:lvl1pPr>
          </a:lstStyle>
          <a:p>
            <a:fld id="{C16C187A-D92F-439E-88E1-17D6A9C2D014}" type="slidenum">
              <a:rPr lang="en-US" smtClean="0"/>
              <a:t>‹#›</a:t>
            </a:fld>
            <a:endParaRPr lang="en-US"/>
          </a:p>
        </p:txBody>
      </p:sp>
      <p:cxnSp>
        <p:nvCxnSpPr>
          <p:cNvPr id="7" name="Straight Connector 6"/>
          <p:cNvCxnSpPr/>
          <p:nvPr userDrawn="1"/>
        </p:nvCxnSpPr>
        <p:spPr>
          <a:xfrm>
            <a:off x="1005841" y="1353820"/>
            <a:ext cx="181051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85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72447" rtl="0" eaLnBrk="1" latinLnBrk="0" hangingPunct="1">
        <a:spcBef>
          <a:spcPct val="0"/>
        </a:spcBef>
        <a:buNone/>
        <a:defRPr sz="4700" kern="1200">
          <a:solidFill>
            <a:schemeClr val="tx1"/>
          </a:solidFill>
          <a:latin typeface="+mj-lt"/>
          <a:ea typeface="+mj-ea"/>
          <a:cs typeface="+mj-cs"/>
        </a:defRPr>
      </a:lvl1pPr>
    </p:titleStyle>
    <p:bodyStyle>
      <a:lvl1pPr marL="364668" indent="-364668" algn="l" defTabSz="972447"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90113" indent="-303890" algn="l" defTabSz="972447"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15559" indent="-243112" algn="l" defTabSz="972447"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0178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88005"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7422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60452"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6676"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2899" indent="-243112" algn="l" defTabSz="97244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72447" rtl="0" eaLnBrk="1" latinLnBrk="0" hangingPunct="1">
        <a:defRPr sz="1900" kern="1200">
          <a:solidFill>
            <a:schemeClr val="tx1"/>
          </a:solidFill>
          <a:latin typeface="+mn-lt"/>
          <a:ea typeface="+mn-ea"/>
          <a:cs typeface="+mn-cs"/>
        </a:defRPr>
      </a:lvl1pPr>
      <a:lvl2pPr marL="486223" algn="l" defTabSz="972447" rtl="0" eaLnBrk="1" latinLnBrk="0" hangingPunct="1">
        <a:defRPr sz="1900" kern="1200">
          <a:solidFill>
            <a:schemeClr val="tx1"/>
          </a:solidFill>
          <a:latin typeface="+mn-lt"/>
          <a:ea typeface="+mn-ea"/>
          <a:cs typeface="+mn-cs"/>
        </a:defRPr>
      </a:lvl2pPr>
      <a:lvl3pPr marL="972447" algn="l" defTabSz="972447" rtl="0" eaLnBrk="1" latinLnBrk="0" hangingPunct="1">
        <a:defRPr sz="1900" kern="1200">
          <a:solidFill>
            <a:schemeClr val="tx1"/>
          </a:solidFill>
          <a:latin typeface="+mn-lt"/>
          <a:ea typeface="+mn-ea"/>
          <a:cs typeface="+mn-cs"/>
        </a:defRPr>
      </a:lvl3pPr>
      <a:lvl4pPr marL="1458670" algn="l" defTabSz="972447" rtl="0" eaLnBrk="1" latinLnBrk="0" hangingPunct="1">
        <a:defRPr sz="1900" kern="1200">
          <a:solidFill>
            <a:schemeClr val="tx1"/>
          </a:solidFill>
          <a:latin typeface="+mn-lt"/>
          <a:ea typeface="+mn-ea"/>
          <a:cs typeface="+mn-cs"/>
        </a:defRPr>
      </a:lvl4pPr>
      <a:lvl5pPr marL="1944894" algn="l" defTabSz="972447" rtl="0" eaLnBrk="1" latinLnBrk="0" hangingPunct="1">
        <a:defRPr sz="1900" kern="1200">
          <a:solidFill>
            <a:schemeClr val="tx1"/>
          </a:solidFill>
          <a:latin typeface="+mn-lt"/>
          <a:ea typeface="+mn-ea"/>
          <a:cs typeface="+mn-cs"/>
        </a:defRPr>
      </a:lvl5pPr>
      <a:lvl6pPr marL="2431117" algn="l" defTabSz="972447" rtl="0" eaLnBrk="1" latinLnBrk="0" hangingPunct="1">
        <a:defRPr sz="1900" kern="1200">
          <a:solidFill>
            <a:schemeClr val="tx1"/>
          </a:solidFill>
          <a:latin typeface="+mn-lt"/>
          <a:ea typeface="+mn-ea"/>
          <a:cs typeface="+mn-cs"/>
        </a:defRPr>
      </a:lvl6pPr>
      <a:lvl7pPr marL="2917341" algn="l" defTabSz="972447" rtl="0" eaLnBrk="1" latinLnBrk="0" hangingPunct="1">
        <a:defRPr sz="1900" kern="1200">
          <a:solidFill>
            <a:schemeClr val="tx1"/>
          </a:solidFill>
          <a:latin typeface="+mn-lt"/>
          <a:ea typeface="+mn-ea"/>
          <a:cs typeface="+mn-cs"/>
        </a:defRPr>
      </a:lvl7pPr>
      <a:lvl8pPr marL="3403564" algn="l" defTabSz="972447" rtl="0" eaLnBrk="1" latinLnBrk="0" hangingPunct="1">
        <a:defRPr sz="1900" kern="1200">
          <a:solidFill>
            <a:schemeClr val="tx1"/>
          </a:solidFill>
          <a:latin typeface="+mn-lt"/>
          <a:ea typeface="+mn-ea"/>
          <a:cs typeface="+mn-cs"/>
        </a:defRPr>
      </a:lvl8pPr>
      <a:lvl9pPr marL="3889788" algn="l" defTabSz="97244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9.png"/><Relationship Id="rId5" Type="http://schemas.openxmlformats.org/officeDocument/2006/relationships/hyperlink" Target="https://en.wikipedia.org/wiki/MapReduce" TargetMode="Externa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447799"/>
            <a:ext cx="18059400" cy="3970318"/>
          </a:xfrm>
          <a:prstGeom prst="rect">
            <a:avLst/>
          </a:prstGeom>
          <a:noFill/>
          <a:ln w="15875">
            <a:solidFill>
              <a:schemeClr val="tx1"/>
            </a:solidFill>
          </a:ln>
        </p:spPr>
        <p:txBody>
          <a:bodyPr wrap="square" rtlCol="0">
            <a:spAutoFit/>
          </a:bodyPr>
          <a:lstStyle/>
          <a:p>
            <a:pPr marL="514350" indent="-514350" algn="just">
              <a:buAutoNum type="arabicPeriod"/>
            </a:pPr>
            <a:r>
              <a:rPr lang="mn-MN" sz="2800" dirty="0" smtClean="0">
                <a:latin typeface="Tahoma" panose="020B0604030504040204" pitchFamily="34" charset="0"/>
                <a:ea typeface="Tahoma" panose="020B0604030504040204" pitchFamily="34" charset="0"/>
                <a:cs typeface="Tahoma" panose="020B0604030504040204" pitchFamily="34" charset="0"/>
              </a:rPr>
              <a:t>(</a:t>
            </a:r>
            <a:r>
              <a:rPr lang="mn-MN" sz="2800" dirty="0">
                <a:latin typeface="Tahoma" panose="020B0604030504040204" pitchFamily="34" charset="0"/>
                <a:ea typeface="Tahoma" panose="020B0604030504040204" pitchFamily="34" charset="0"/>
                <a:cs typeface="Tahoma" panose="020B0604030504040204" pitchFamily="34" charset="0"/>
              </a:rPr>
              <a:t>5  оноо)  Нэгэн  ерөнхий  боловсролын  сургуулийн  сурагчдийн  мэдээлэл  дараах бүтэцтэй өгөгдлийн санд байв. </a:t>
            </a: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Highschooler(ID </a:t>
            </a:r>
            <a:r>
              <a:rPr lang="en-US" sz="2800" dirty="0">
                <a:latin typeface="Tahoma" panose="020B0604030504040204" pitchFamily="34" charset="0"/>
                <a:ea typeface="Tahoma" panose="020B0604030504040204" pitchFamily="34" charset="0"/>
                <a:cs typeface="Tahoma" panose="020B0604030504040204" pitchFamily="34" charset="0"/>
              </a:rPr>
              <a:t>int, name text, grade int); </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Friend(ID1 </a:t>
            </a:r>
            <a:r>
              <a:rPr lang="en-US" sz="2800" dirty="0">
                <a:latin typeface="Tahoma" panose="020B0604030504040204" pitchFamily="34" charset="0"/>
                <a:ea typeface="Tahoma" panose="020B0604030504040204" pitchFamily="34" charset="0"/>
                <a:cs typeface="Tahoma" panose="020B0604030504040204" pitchFamily="34" charset="0"/>
              </a:rPr>
              <a:t>int, ID2 int); </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Likes(ID1 </a:t>
            </a:r>
            <a:r>
              <a:rPr lang="en-US" sz="2800" dirty="0">
                <a:latin typeface="Tahoma" panose="020B0604030504040204" pitchFamily="34" charset="0"/>
                <a:ea typeface="Tahoma" panose="020B0604030504040204" pitchFamily="34" charset="0"/>
                <a:cs typeface="Tahoma" panose="020B0604030504040204" pitchFamily="34" charset="0"/>
              </a:rPr>
              <a:t>int, ID2 int</a:t>
            </a:r>
            <a:r>
              <a:rPr lang="en-US" sz="2800" dirty="0" smtClean="0">
                <a:latin typeface="Tahoma" panose="020B0604030504040204" pitchFamily="34" charset="0"/>
                <a:ea typeface="Tahoma" panose="020B0604030504040204" pitchFamily="34" charset="0"/>
                <a:cs typeface="Tahoma" panose="020B0604030504040204" pitchFamily="34" charset="0"/>
              </a:rPr>
              <a: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800" dirty="0" smtClean="0">
                <a:latin typeface="Tahoma" panose="020B0604030504040204" pitchFamily="34" charset="0"/>
                <a:ea typeface="Tahoma" panose="020B0604030504040204" pitchFamily="34" charset="0"/>
                <a:cs typeface="Tahoma" panose="020B0604030504040204" pitchFamily="34" charset="0"/>
              </a:rPr>
              <a:t>Дараах </a:t>
            </a:r>
            <a:r>
              <a:rPr lang="mn-MN" sz="2800" dirty="0">
                <a:latin typeface="Tahoma" panose="020B0604030504040204" pitchFamily="34" charset="0"/>
                <a:ea typeface="Tahoma" panose="020B0604030504040204" pitchFamily="34" charset="0"/>
                <a:cs typeface="Tahoma" panose="020B0604030504040204" pitchFamily="34" charset="0"/>
              </a:rPr>
              <a:t>нөхцөлүүд биелэх тохиолдол ажиллах триггер бич. </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800" dirty="0" smtClean="0">
                <a:latin typeface="Tahoma" panose="020B0604030504040204" pitchFamily="34" charset="0"/>
                <a:ea typeface="Tahoma" panose="020B0604030504040204" pitchFamily="34" charset="0"/>
                <a:cs typeface="Tahoma" panose="020B0604030504040204" pitchFamily="34" charset="0"/>
              </a:rPr>
              <a:t>Нөхцөл</a:t>
            </a:r>
            <a:r>
              <a:rPr lang="mn-MN" sz="2800" dirty="0">
                <a:latin typeface="Tahoma" panose="020B0604030504040204" pitchFamily="34" charset="0"/>
                <a:ea typeface="Tahoma" panose="020B0604030504040204" pitchFamily="34" charset="0"/>
                <a:cs typeface="Tahoma" panose="020B0604030504040204" pitchFamily="34" charset="0"/>
              </a:rPr>
              <a:t>, үүнд: (1) </a:t>
            </a:r>
            <a:r>
              <a:rPr lang="en-US" sz="2800" dirty="0">
                <a:latin typeface="Tahoma" panose="020B0604030504040204" pitchFamily="34" charset="0"/>
                <a:ea typeface="Tahoma" panose="020B0604030504040204" pitchFamily="34" charset="0"/>
                <a:cs typeface="Tahoma" panose="020B0604030504040204" pitchFamily="34" charset="0"/>
              </a:rPr>
              <a:t>A </a:t>
            </a:r>
            <a:r>
              <a:rPr lang="mn-MN" sz="2800" dirty="0">
                <a:latin typeface="Tahoma" panose="020B0604030504040204" pitchFamily="34" charset="0"/>
                <a:ea typeface="Tahoma" panose="020B0604030504040204" pitchFamily="34" charset="0"/>
                <a:cs typeface="Tahoma" panose="020B0604030504040204" pitchFamily="34" charset="0"/>
              </a:rPr>
              <a:t>сурагч </a:t>
            </a:r>
            <a:r>
              <a:rPr lang="en-US" sz="2800" dirty="0">
                <a:latin typeface="Tahoma" panose="020B0604030504040204" pitchFamily="34" charset="0"/>
                <a:ea typeface="Tahoma" panose="020B0604030504040204" pitchFamily="34" charset="0"/>
                <a:cs typeface="Tahoma" panose="020B0604030504040204" pitchFamily="34" charset="0"/>
              </a:rPr>
              <a:t>B-</a:t>
            </a:r>
            <a:r>
              <a:rPr lang="mn-MN" sz="2800" dirty="0">
                <a:latin typeface="Tahoma" panose="020B0604030504040204" pitchFamily="34" charset="0"/>
                <a:ea typeface="Tahoma" panose="020B0604030504040204" pitchFamily="34" charset="0"/>
                <a:cs typeface="Tahoma" panose="020B0604030504040204" pitchFamily="34" charset="0"/>
              </a:rPr>
              <a:t>д дуртай байсан, (2) А сурагч </a:t>
            </a:r>
            <a:r>
              <a:rPr lang="en-US" sz="2800" dirty="0">
                <a:latin typeface="Tahoma" panose="020B0604030504040204" pitchFamily="34" charset="0"/>
                <a:ea typeface="Tahoma" panose="020B0604030504040204" pitchFamily="34" charset="0"/>
                <a:cs typeface="Tahoma" panose="020B0604030504040204" pitchFamily="34" charset="0"/>
              </a:rPr>
              <a:t>C </a:t>
            </a:r>
            <a:r>
              <a:rPr lang="mn-MN" sz="2800" dirty="0">
                <a:latin typeface="Tahoma" panose="020B0604030504040204" pitchFamily="34" charset="0"/>
                <a:ea typeface="Tahoma" panose="020B0604030504040204" pitchFamily="34" charset="0"/>
                <a:cs typeface="Tahoma" panose="020B0604030504040204" pitchFamily="34" charset="0"/>
              </a:rPr>
              <a:t>сурагчид  дуртай болж төлөвөө өөрчлөх, (3) </a:t>
            </a:r>
            <a:r>
              <a:rPr lang="en-US" sz="2800" dirty="0">
                <a:latin typeface="Tahoma" panose="020B0604030504040204" pitchFamily="34" charset="0"/>
                <a:ea typeface="Tahoma" panose="020B0604030504040204" pitchFamily="34" charset="0"/>
                <a:cs typeface="Tahoma" panose="020B0604030504040204" pitchFamily="34" charset="0"/>
              </a:rPr>
              <a:t>B, C </a:t>
            </a:r>
            <a:r>
              <a:rPr lang="mn-MN" sz="2800" dirty="0">
                <a:latin typeface="Tahoma" panose="020B0604030504040204" pitchFamily="34" charset="0"/>
                <a:ea typeface="Tahoma" panose="020B0604030504040204" pitchFamily="34" charset="0"/>
                <a:cs typeface="Tahoma" panose="020B0604030504040204" pitchFamily="34" charset="0"/>
              </a:rPr>
              <a:t>сурагчид найзууд байсан. Энэ тохиолдолд </a:t>
            </a:r>
            <a:r>
              <a:rPr lang="en-US" sz="2800" dirty="0">
                <a:latin typeface="Tahoma" panose="020B0604030504040204" pitchFamily="34" charset="0"/>
                <a:ea typeface="Tahoma" panose="020B0604030504040204" pitchFamily="34" charset="0"/>
                <a:cs typeface="Tahoma" panose="020B0604030504040204" pitchFamily="34" charset="0"/>
              </a:rPr>
              <a:t>B, C-</a:t>
            </a:r>
            <a:r>
              <a:rPr lang="mn-MN" sz="2800" dirty="0">
                <a:latin typeface="Tahoma" panose="020B0604030504040204" pitchFamily="34" charset="0"/>
                <a:ea typeface="Tahoma" panose="020B0604030504040204" pitchFamily="34" charset="0"/>
                <a:cs typeface="Tahoma" panose="020B0604030504040204" pitchFamily="34" charset="0"/>
              </a:rPr>
              <a:t>н найзын харилцааг цуцлах триггер бич. Найзын харилцаа тэгш хэмтэй гэдгийг мартаж болохгүй. </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19407" y="5558135"/>
            <a:ext cx="4192394" cy="461665"/>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БОДОЛТ:</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860" y="6172200"/>
            <a:ext cx="18035239" cy="4572000"/>
          </a:xfrm>
          <a:prstGeom prst="rect">
            <a:avLst/>
          </a:prstGeom>
          <a:ln>
            <a:solidFill>
              <a:schemeClr val="accent1"/>
            </a:solidFill>
          </a:ln>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73600" y="9220200"/>
            <a:ext cx="1295400" cy="1295400"/>
          </a:xfrm>
          <a:prstGeom prst="rect">
            <a:avLst/>
          </a:prstGeom>
        </p:spPr>
      </p:pic>
    </p:spTree>
    <p:extLst>
      <p:ext uri="{BB962C8B-B14F-4D97-AF65-F5344CB8AC3E}">
        <p14:creationId xmlns:p14="http://schemas.microsoft.com/office/powerpoint/2010/main" val="336174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7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447799"/>
            <a:ext cx="18059400" cy="4031873"/>
          </a:xfrm>
          <a:prstGeom prst="rect">
            <a:avLst/>
          </a:prstGeom>
          <a:noFill/>
          <a:ln w="15875">
            <a:solidFill>
              <a:schemeClr val="tx1"/>
            </a:solidFill>
          </a:ln>
        </p:spPr>
        <p:txBody>
          <a:bodyPr wrap="square" rtlCol="0">
            <a:spAutoFit/>
          </a:bodyPr>
          <a:lstStyle/>
          <a:p>
            <a:pPr algn="just"/>
            <a:r>
              <a:rPr lang="en-US" sz="2800" b="1" dirty="0">
                <a:latin typeface="Tahoma" panose="020B0604030504040204" pitchFamily="34" charset="0"/>
                <a:ea typeface="Tahoma" panose="020B0604030504040204" pitchFamily="34" charset="0"/>
                <a:cs typeface="Tahoma" panose="020B0604030504040204" pitchFamily="34" charset="0"/>
              </a:rPr>
              <a:t>3</a:t>
            </a:r>
            <a:r>
              <a:rPr lang="en-US" sz="2800" b="1" dirty="0" smtClean="0">
                <a:latin typeface="Tahoma" panose="020B0604030504040204" pitchFamily="34" charset="0"/>
                <a:ea typeface="Tahoma" panose="020B0604030504040204" pitchFamily="34" charset="0"/>
                <a:cs typeface="Tahoma" panose="020B0604030504040204" pitchFamily="34" charset="0"/>
              </a:rPr>
              <a:t>.</a:t>
            </a:r>
            <a:r>
              <a:rPr lang="mn-MN" sz="2800" b="1" dirty="0" smtClean="0">
                <a:latin typeface="Tahoma" panose="020B0604030504040204" pitchFamily="34" charset="0"/>
                <a:ea typeface="Tahoma" panose="020B0604030504040204" pitchFamily="34" charset="0"/>
                <a:cs typeface="Tahoma" panose="020B0604030504040204" pitchFamily="34" charset="0"/>
              </a:rPr>
              <a:t> </a:t>
            </a:r>
            <a:r>
              <a:rPr lang="en-US" sz="2800" dirty="0" smtClean="0">
                <a:latin typeface="Tahoma" panose="020B0604030504040204" pitchFamily="34" charset="0"/>
                <a:ea typeface="Tahoma" panose="020B0604030504040204" pitchFamily="34" charset="0"/>
                <a:cs typeface="Tahoma" panose="020B0604030504040204" pitchFamily="34" charset="0"/>
              </a:rPr>
              <a:t>Bid(item,</a:t>
            </a:r>
            <a:r>
              <a:rPr lang="mn-MN" sz="2800" dirty="0" smtClean="0">
                <a:latin typeface="Tahoma" panose="020B0604030504040204" pitchFamily="34" charset="0"/>
                <a:ea typeface="Tahoma" panose="020B0604030504040204" pitchFamily="34" charset="0"/>
                <a:cs typeface="Tahoma" panose="020B0604030504040204" pitchFamily="34" charset="0"/>
              </a:rPr>
              <a:t> </a:t>
            </a:r>
            <a:r>
              <a:rPr lang="en-US" sz="2800" dirty="0" smtClean="0">
                <a:latin typeface="Tahoma" panose="020B0604030504040204" pitchFamily="34" charset="0"/>
                <a:ea typeface="Tahoma" panose="020B0604030504040204" pitchFamily="34" charset="0"/>
                <a:cs typeface="Tahoma" panose="020B0604030504040204" pitchFamily="34" charset="0"/>
              </a:rPr>
              <a:t>price</a:t>
            </a:r>
            <a:r>
              <a:rPr lang="en-US" sz="2800" dirty="0">
                <a:latin typeface="Tahoma" panose="020B0604030504040204" pitchFamily="34" charset="0"/>
                <a:ea typeface="Tahoma" panose="020B0604030504040204" pitchFamily="34" charset="0"/>
                <a:cs typeface="Tahoma" panose="020B0604030504040204" pitchFamily="34" charset="0"/>
              </a:rPr>
              <a:t>) </a:t>
            </a:r>
            <a:r>
              <a:rPr lang="mn-MN" sz="2800" dirty="0">
                <a:latin typeface="Tahoma" panose="020B0604030504040204" pitchFamily="34" charset="0"/>
                <a:ea typeface="Tahoma" panose="020B0604030504040204" pitchFamily="34" charset="0"/>
                <a:cs typeface="Tahoma" panose="020B0604030504040204" pitchFamily="34" charset="0"/>
              </a:rPr>
              <a:t>хүснэгт өгөгдөв. </a:t>
            </a:r>
            <a:r>
              <a:rPr lang="en-US" sz="2800" dirty="0">
                <a:latin typeface="Tahoma" panose="020B0604030504040204" pitchFamily="34" charset="0"/>
                <a:ea typeface="Tahoma" panose="020B0604030504040204" pitchFamily="34" charset="0"/>
                <a:cs typeface="Tahoma" panose="020B0604030504040204" pitchFamily="34" charset="0"/>
              </a:rPr>
              <a:t>Bid </a:t>
            </a:r>
            <a:r>
              <a:rPr lang="mn-MN" sz="2800" dirty="0">
                <a:latin typeface="Tahoma" panose="020B0604030504040204" pitchFamily="34" charset="0"/>
                <a:ea typeface="Tahoma" panose="020B0604030504040204" pitchFamily="34" charset="0"/>
                <a:cs typeface="Tahoma" panose="020B0604030504040204" pitchFamily="34" charset="0"/>
              </a:rPr>
              <a:t>хүснэгт доорх 2 мөртэй: (</a:t>
            </a:r>
            <a:r>
              <a:rPr lang="en-US" sz="2800" dirty="0">
                <a:latin typeface="Tahoma" panose="020B0604030504040204" pitchFamily="34" charset="0"/>
                <a:ea typeface="Tahoma" panose="020B0604030504040204" pitchFamily="34" charset="0"/>
                <a:cs typeface="Tahoma" panose="020B0604030504040204" pitchFamily="34" charset="0"/>
              </a:rPr>
              <a:t>phone,10) and (laptop,20). </a:t>
            </a:r>
            <a:r>
              <a:rPr lang="mn-MN" sz="2800" dirty="0">
                <a:latin typeface="Tahoma" panose="020B0604030504040204" pitchFamily="34" charset="0"/>
                <a:ea typeface="Tahoma" panose="020B0604030504040204" pitchFamily="34" charset="0"/>
                <a:cs typeface="Tahoma" panose="020B0604030504040204" pitchFamily="34" charset="0"/>
              </a:rPr>
              <a:t>Бид доорх 2 транзакшныг зэрэг ажиллуулав: </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400" b="1"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T1 </a:t>
            </a:r>
            <a:endParaRPr lang="mn-MN" sz="2400" b="1"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S1</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update Bid set price = price +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5</a:t>
            </a:r>
            <a:endPar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S2</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insert into Bid values (desktop,30</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a:t>
            </a:r>
            <a:endPar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en-US" sz="2400" b="1"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T2 </a:t>
            </a:r>
            <a:endParaRPr lang="mn-MN" sz="2400" b="1"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S3</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select sum(price) as s from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Bid</a:t>
            </a:r>
            <a:endPar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S4</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select max(price) as m from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Bid</a:t>
            </a:r>
            <a:endPar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800" b="1" dirty="0" smtClean="0">
                <a:latin typeface="Tahoma" panose="020B0604030504040204" pitchFamily="34" charset="0"/>
                <a:ea typeface="Tahoma" panose="020B0604030504040204" pitchFamily="34" charset="0"/>
                <a:cs typeface="Tahoma" panose="020B0604030504040204" pitchFamily="34" charset="0"/>
              </a:rPr>
              <a:t>Б</a:t>
            </a:r>
            <a:r>
              <a:rPr lang="mn-MN" sz="2800" dirty="0" smtClean="0">
                <a:latin typeface="Tahoma" panose="020B0604030504040204" pitchFamily="34" charset="0"/>
                <a:ea typeface="Tahoma" panose="020B0604030504040204" pitchFamily="34" charset="0"/>
                <a:cs typeface="Tahoma" panose="020B0604030504040204" pitchFamily="34" charset="0"/>
              </a:rPr>
              <a:t>. (</a:t>
            </a:r>
            <a:r>
              <a:rPr lang="mn-MN" sz="2800" dirty="0">
                <a:latin typeface="Tahoma" panose="020B0604030504040204" pitchFamily="34" charset="0"/>
                <a:ea typeface="Tahoma" panose="020B0604030504040204" pitchFamily="34" charset="0"/>
                <a:cs typeface="Tahoma" panose="020B0604030504040204" pitchFamily="34" charset="0"/>
              </a:rPr>
              <a:t>3оноо). </a:t>
            </a:r>
            <a:r>
              <a:rPr lang="en-US" sz="2800" dirty="0">
                <a:latin typeface="Tahoma" panose="020B0604030504040204" pitchFamily="34" charset="0"/>
                <a:ea typeface="Tahoma" panose="020B0604030504040204" pitchFamily="34" charset="0"/>
                <a:cs typeface="Tahoma" panose="020B0604030504040204" pitchFamily="34" charset="0"/>
              </a:rPr>
              <a:t>T1-</a:t>
            </a:r>
            <a:r>
              <a:rPr lang="mn-MN" sz="2800" dirty="0" smtClean="0">
                <a:latin typeface="Tahoma" panose="020B0604030504040204" pitchFamily="34" charset="0"/>
                <a:ea typeface="Tahoma" panose="020B0604030504040204" pitchFamily="34" charset="0"/>
                <a:cs typeface="Tahoma" panose="020B0604030504040204" pitchFamily="34" charset="0"/>
              </a:rPr>
              <a:t>н </a:t>
            </a:r>
            <a:r>
              <a:rPr lang="en-US" sz="2800" dirty="0" smtClean="0">
                <a:latin typeface="Tahoma" panose="020B0604030504040204" pitchFamily="34" charset="0"/>
                <a:ea typeface="Tahoma" panose="020B0604030504040204" pitchFamily="34" charset="0"/>
                <a:cs typeface="Tahoma" panose="020B0604030504040204" pitchFamily="34" charset="0"/>
              </a:rPr>
              <a:t>isolation level</a:t>
            </a:r>
            <a:r>
              <a:rPr lang="mn-MN" sz="2800" dirty="0" smtClean="0">
                <a:latin typeface="Tahoma" panose="020B0604030504040204" pitchFamily="34" charset="0"/>
                <a:ea typeface="Tahoma" panose="020B0604030504040204" pitchFamily="34" charset="0"/>
                <a:cs typeface="Tahoma" panose="020B0604030504040204" pitchFamily="34" charset="0"/>
              </a:rPr>
              <a:t> нь </a:t>
            </a:r>
            <a:r>
              <a:rPr lang="en-US" sz="2800" dirty="0" smtClean="0">
                <a:latin typeface="Tahoma" panose="020B0604030504040204" pitchFamily="34" charset="0"/>
                <a:ea typeface="Tahoma" panose="020B0604030504040204" pitchFamily="34" charset="0"/>
                <a:cs typeface="Tahoma" panose="020B0604030504040204" pitchFamily="34" charset="0"/>
              </a:rPr>
              <a:t>read </a:t>
            </a:r>
            <a:r>
              <a:rPr lang="en-US" sz="2800" dirty="0">
                <a:latin typeface="Tahoma" panose="020B0604030504040204" pitchFamily="34" charset="0"/>
                <a:ea typeface="Tahoma" panose="020B0604030504040204" pitchFamily="34" charset="0"/>
                <a:cs typeface="Tahoma" panose="020B0604030504040204" pitchFamily="34" charset="0"/>
              </a:rPr>
              <a:t>uncommitted </a:t>
            </a:r>
            <a:r>
              <a:rPr lang="mn-MN" sz="2800" dirty="0">
                <a:latin typeface="Tahoma" panose="020B0604030504040204" pitchFamily="34" charset="0"/>
                <a:ea typeface="Tahoma" panose="020B0604030504040204" pitchFamily="34" charset="0"/>
                <a:cs typeface="Tahoma" panose="020B0604030504040204" pitchFamily="34" charset="0"/>
              </a:rPr>
              <a:t>байв. 2 транзакшин 2-уул коммит хийгджээ. </a:t>
            </a:r>
            <a:r>
              <a:rPr lang="en-US" sz="2800" dirty="0">
                <a:latin typeface="Tahoma" panose="020B0604030504040204" pitchFamily="34" charset="0"/>
                <a:ea typeface="Tahoma" panose="020B0604030504040204" pitchFamily="34" charset="0"/>
                <a:cs typeface="Tahoma" panose="020B0604030504040204" pitchFamily="34" charset="0"/>
              </a:rPr>
              <a:t>T2 </a:t>
            </a:r>
            <a:r>
              <a:rPr lang="mn-MN" sz="2800" dirty="0">
                <a:latin typeface="Tahoma" panose="020B0604030504040204" pitchFamily="34" charset="0"/>
                <a:ea typeface="Tahoma" panose="020B0604030504040204" pitchFamily="34" charset="0"/>
                <a:cs typeface="Tahoma" panose="020B0604030504040204" pitchFamily="34" charset="0"/>
              </a:rPr>
              <a:t>транзакшин </a:t>
            </a:r>
            <a:r>
              <a:rPr lang="en-US" sz="2800" dirty="0">
                <a:latin typeface="Tahoma" panose="020B0604030504040204" pitchFamily="34" charset="0"/>
                <a:ea typeface="Tahoma" panose="020B0604030504040204" pitchFamily="34" charset="0"/>
                <a:cs typeface="Tahoma" panose="020B0604030504040204" pitchFamily="34" charset="0"/>
              </a:rPr>
              <a:t>isolation level </a:t>
            </a:r>
            <a:r>
              <a:rPr lang="mn-MN" sz="2800" dirty="0">
                <a:latin typeface="Tahoma" panose="020B0604030504040204" pitchFamily="34" charset="0"/>
                <a:ea typeface="Tahoma" panose="020B0604030504040204" pitchFamily="34" charset="0"/>
                <a:cs typeface="Tahoma" panose="020B0604030504040204" pitchFamily="34" charset="0"/>
              </a:rPr>
              <a:t>нь </a:t>
            </a:r>
            <a:r>
              <a:rPr lang="en-US" sz="2800" dirty="0">
                <a:latin typeface="Tahoma" panose="020B0604030504040204" pitchFamily="34" charset="0"/>
                <a:ea typeface="Tahoma" panose="020B0604030504040204" pitchFamily="34" charset="0"/>
                <a:cs typeface="Tahoma" panose="020B0604030504040204" pitchFamily="34" charset="0"/>
              </a:rPr>
              <a:t>read committed </a:t>
            </a:r>
            <a:r>
              <a:rPr lang="mn-MN" sz="2800" dirty="0">
                <a:latin typeface="Tahoma" panose="020B0604030504040204" pitchFamily="34" charset="0"/>
                <a:ea typeface="Tahoma" panose="020B0604030504040204" pitchFamily="34" charset="0"/>
                <a:cs typeface="Tahoma" panose="020B0604030504040204" pitchFamily="34" charset="0"/>
              </a:rPr>
              <a:t>бол, Т2-р буцаагдах боломжтой хосуудыг олно уу, тайлбарла.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02680" y="5562600"/>
            <a:ext cx="18085420" cy="5262979"/>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Тайлбар:</a:t>
            </a:r>
          </a:p>
          <a:p>
            <a:pPr marL="0" lvl="1" algn="just"/>
            <a:r>
              <a:rPr lang="mn-MN" sz="2400" b="1" dirty="0">
                <a:latin typeface="Tahoma" panose="020B0604030504040204" pitchFamily="34" charset="0"/>
                <a:ea typeface="Tahoma" panose="020B0604030504040204" pitchFamily="34" charset="0"/>
                <a:cs typeface="Tahoma" panose="020B0604030504040204" pitchFamily="34" charset="0"/>
              </a:rPr>
              <a:t>Б</a:t>
            </a:r>
            <a:r>
              <a:rPr lang="mn-MN" sz="2400" b="1" dirty="0" smtClean="0">
                <a:latin typeface="Tahoma" panose="020B0604030504040204" pitchFamily="34" charset="0"/>
                <a:ea typeface="Tahoma" panose="020B0604030504040204" pitchFamily="34" charset="0"/>
                <a:cs typeface="Tahoma" panose="020B0604030504040204" pitchFamily="34" charset="0"/>
              </a:rPr>
              <a:t>. Буцаагдах боломжтой  хос утгууд: </a:t>
            </a:r>
            <a:r>
              <a:rPr lang="en-US" sz="2400" b="1" dirty="0">
                <a:latin typeface="Tahoma" panose="020B0604030504040204" pitchFamily="34" charset="0"/>
                <a:ea typeface="Tahoma" panose="020B0604030504040204" pitchFamily="34" charset="0"/>
                <a:cs typeface="Tahoma" panose="020B0604030504040204" pitchFamily="34" charset="0"/>
              </a:rPr>
              <a:t>(70, 30), (30, 20</a:t>
            </a:r>
            <a:r>
              <a:rPr lang="en-US" sz="2400" b="1" dirty="0" smtClean="0">
                <a:latin typeface="Tahoma" panose="020B0604030504040204" pitchFamily="34" charset="0"/>
                <a:ea typeface="Tahoma" panose="020B0604030504040204" pitchFamily="34" charset="0"/>
                <a:cs typeface="Tahoma" panose="020B0604030504040204" pitchFamily="34" charset="0"/>
              </a:rPr>
              <a:t>), </a:t>
            </a:r>
            <a:r>
              <a:rPr lang="en-US" sz="2400" b="1" dirty="0">
                <a:latin typeface="Tahoma" panose="020B0604030504040204" pitchFamily="34" charset="0"/>
                <a:ea typeface="Tahoma" panose="020B0604030504040204" pitchFamily="34" charset="0"/>
                <a:cs typeface="Tahoma" panose="020B0604030504040204" pitchFamily="34" charset="0"/>
              </a:rPr>
              <a:t>(30, 30</a:t>
            </a:r>
            <a:r>
              <a:rPr lang="en-US" sz="2400" b="1" dirty="0" smtClean="0">
                <a:latin typeface="Tahoma" panose="020B0604030504040204" pitchFamily="34" charset="0"/>
                <a:ea typeface="Tahoma" panose="020B0604030504040204" pitchFamily="34" charset="0"/>
                <a:cs typeface="Tahoma" panose="020B0604030504040204" pitchFamily="34" charset="0"/>
              </a:rPr>
              <a:t>);</a:t>
            </a:r>
            <a:endParaRPr lang="mn-MN" sz="2400" b="1" dirty="0" smtClean="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Т2 транзакшин нь Т1 транзакшины </a:t>
            </a:r>
            <a:r>
              <a:rPr lang="en-US" sz="2400" dirty="0" smtClean="0">
                <a:latin typeface="Tahoma" panose="020B0604030504040204" pitchFamily="34" charset="0"/>
                <a:ea typeface="Tahoma" panose="020B0604030504040204" pitchFamily="34" charset="0"/>
                <a:cs typeface="Tahoma" panose="020B0604030504040204" pitchFamily="34" charset="0"/>
              </a:rPr>
              <a:t>read uncommitted </a:t>
            </a:r>
            <a:r>
              <a:rPr lang="mn-MN" sz="2400" dirty="0">
                <a:latin typeface="Tahoma" panose="020B0604030504040204" pitchFamily="34" charset="0"/>
                <a:ea typeface="Tahoma" panose="020B0604030504040204" pitchFamily="34" charset="0"/>
                <a:cs typeface="Tahoma" panose="020B0604030504040204" pitchFamily="34" charset="0"/>
              </a:rPr>
              <a:t>тусгаарлалтын түвшинд </a:t>
            </a:r>
            <a:r>
              <a:rPr lang="mn-MN" sz="2400" dirty="0" smtClean="0">
                <a:latin typeface="Tahoma" panose="020B0604030504040204" pitchFamily="34" charset="0"/>
                <a:ea typeface="Tahoma" panose="020B0604030504040204" pitchFamily="34" charset="0"/>
                <a:cs typeface="Tahoma" panose="020B0604030504040204" pitchFamily="34" charset="0"/>
              </a:rPr>
              <a:t>ямар</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нэг </a:t>
            </a:r>
            <a:r>
              <a:rPr lang="mn-MN" sz="2400" dirty="0">
                <a:latin typeface="Tahoma" panose="020B0604030504040204" pitchFamily="34" charset="0"/>
                <a:ea typeface="Tahoma" panose="020B0604030504040204" pitchFamily="34" charset="0"/>
                <a:cs typeface="Tahoma" panose="020B0604030504040204" pitchFamily="34" charset="0"/>
              </a:rPr>
              <a:t>байдлаар нөлөөлж чадахгүй учир нь Т2 нь зөвхөн уншилт хийдэг тран юм. Харин Т1 нь Т2 – </a:t>
            </a:r>
            <a:r>
              <a:rPr lang="mn-MN" sz="2400" dirty="0" smtClean="0">
                <a:latin typeface="Tahoma" panose="020B0604030504040204" pitchFamily="34" charset="0"/>
                <a:ea typeface="Tahoma" panose="020B0604030504040204" pitchFamily="34" charset="0"/>
                <a:cs typeface="Tahoma" panose="020B0604030504040204" pitchFamily="34" charset="0"/>
              </a:rPr>
              <a:t>ийн </a:t>
            </a:r>
            <a:r>
              <a:rPr lang="en-US" sz="2400" dirty="0" smtClean="0">
                <a:latin typeface="Tahoma" panose="020B0604030504040204" pitchFamily="34" charset="0"/>
                <a:ea typeface="Tahoma" panose="020B0604030504040204" pitchFamily="34" charset="0"/>
                <a:cs typeface="Tahoma" panose="020B0604030504040204" pitchFamily="34" charset="0"/>
              </a:rPr>
              <a:t>read</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committed </a:t>
            </a:r>
            <a:r>
              <a:rPr lang="mn-MN" sz="2400" dirty="0">
                <a:latin typeface="Tahoma" panose="020B0604030504040204" pitchFamily="34" charset="0"/>
                <a:ea typeface="Tahoma" panose="020B0604030504040204" pitchFamily="34" charset="0"/>
                <a:cs typeface="Tahoma" panose="020B0604030504040204" pitchFamily="34" charset="0"/>
              </a:rPr>
              <a:t>буюу </a:t>
            </a:r>
            <a:r>
              <a:rPr lang="mn-MN" sz="2400" dirty="0" smtClean="0">
                <a:latin typeface="Tahoma" panose="020B0604030504040204" pitchFamily="34" charset="0"/>
                <a:ea typeface="Tahoma" panose="020B0604030504040204" pitchFamily="34" charset="0"/>
                <a:cs typeface="Tahoma" panose="020B0604030504040204" pitchFamily="34" charset="0"/>
              </a:rPr>
              <a:t>бохир уншилтаас</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бусдын </a:t>
            </a:r>
            <a:r>
              <a:rPr lang="mn-MN" sz="2400" dirty="0" smtClean="0">
                <a:latin typeface="Tahoma" panose="020B0604030504040204" pitchFamily="34" charset="0"/>
                <a:ea typeface="Tahoma" panose="020B0604030504040204" pitchFamily="34" charset="0"/>
                <a:cs typeface="Tahoma" panose="020B0604030504040204" pitchFamily="34" charset="0"/>
              </a:rPr>
              <a:t>зөвшөөрдөг тусгаарлалтын </a:t>
            </a:r>
            <a:r>
              <a:rPr lang="mn-MN" sz="2400" dirty="0">
                <a:latin typeface="Tahoma" panose="020B0604030504040204" pitchFamily="34" charset="0"/>
                <a:ea typeface="Tahoma" panose="020B0604030504040204" pitchFamily="34" charset="0"/>
                <a:cs typeface="Tahoma" panose="020B0604030504040204" pitchFamily="34" charset="0"/>
              </a:rPr>
              <a:t>түвшинд нөлөөлж, </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бохир уншилт </a:t>
            </a:r>
            <a:r>
              <a:rPr lang="mn-MN" sz="2400" dirty="0" smtClean="0">
                <a:latin typeface="Tahoma" panose="020B0604030504040204" pitchFamily="34" charset="0"/>
                <a:ea typeface="Tahoma" panose="020B0604030504040204" pitchFamily="34" charset="0"/>
                <a:cs typeface="Tahoma" panose="020B0604030504040204" pitchFamily="34" charset="0"/>
              </a:rPr>
              <a:t>үүсгэх </a:t>
            </a:r>
            <a:r>
              <a:rPr lang="mn-MN" sz="2400" dirty="0">
                <a:latin typeface="Tahoma" panose="020B0604030504040204" pitchFamily="34" charset="0"/>
                <a:ea typeface="Tahoma" panose="020B0604030504040204" pitchFamily="34" charset="0"/>
                <a:cs typeface="Tahoma" panose="020B0604030504040204" pitchFamily="34" charset="0"/>
              </a:rPr>
              <a:t>боломжтой. Боломжит хувилбарууд:</a:t>
            </a:r>
          </a:p>
          <a:p>
            <a:pPr marL="829123" lvl="1" indent="-342900" algn="just">
              <a:buFont typeface="Wingdings" panose="05000000000000000000" pitchFamily="2" charset="2"/>
              <a:buChar char="q"/>
            </a:pPr>
            <a:r>
              <a:rPr lang="mn-MN" sz="2400" b="1" dirty="0">
                <a:latin typeface="Tahoma" panose="020B0604030504040204" pitchFamily="34" charset="0"/>
                <a:ea typeface="Tahoma" panose="020B0604030504040204" pitchFamily="34" charset="0"/>
                <a:cs typeface="Tahoma" panose="020B0604030504040204" pitchFamily="34" charset="0"/>
              </a:rPr>
              <a:t>Т1</a:t>
            </a:r>
            <a:r>
              <a:rPr lang="en-US" sz="2400" b="1" dirty="0">
                <a:latin typeface="Tahoma" panose="020B0604030504040204" pitchFamily="34" charset="0"/>
                <a:ea typeface="Tahoma" panose="020B0604030504040204" pitchFamily="34" charset="0"/>
                <a:cs typeface="Tahoma" panose="020B0604030504040204" pitchFamily="34" charset="0"/>
              </a:rPr>
              <a:t>;T2</a:t>
            </a:r>
            <a:r>
              <a:rPr lang="mn-MN" sz="2400" b="1" dirty="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 Т1 тран – ыг бүрэн ажиллаж дууссаны дараа Т2 уншилт хийх буюу сериал байдлаар ажиллах тул ямар нэг асуулдал үүсэхгүй. Буцах утга: </a:t>
            </a:r>
            <a:r>
              <a:rPr lang="en-US" sz="2400" dirty="0">
                <a:latin typeface="Tahoma" panose="020B0604030504040204" pitchFamily="34" charset="0"/>
                <a:ea typeface="Tahoma" panose="020B0604030504040204" pitchFamily="34" charset="0"/>
                <a:cs typeface="Tahoma" panose="020B0604030504040204" pitchFamily="34" charset="0"/>
              </a:rPr>
              <a:t>(</a:t>
            </a:r>
            <a:r>
              <a:rPr lang="mn-MN" sz="2400" dirty="0">
                <a:latin typeface="Tahoma" panose="020B0604030504040204" pitchFamily="34" charset="0"/>
                <a:ea typeface="Tahoma" panose="020B0604030504040204" pitchFamily="34" charset="0"/>
                <a:cs typeface="Tahoma" panose="020B0604030504040204" pitchFamily="34" charset="0"/>
              </a:rPr>
              <a:t>70, 30</a:t>
            </a:r>
            <a:r>
              <a:rPr lang="en-US" sz="2400" dirty="0">
                <a:latin typeface="Tahoma" panose="020B0604030504040204" pitchFamily="34" charset="0"/>
                <a:ea typeface="Tahoma" panose="020B0604030504040204" pitchFamily="34" charset="0"/>
                <a:cs typeface="Tahoma" panose="020B0604030504040204" pitchFamily="34" charset="0"/>
              </a:rPr>
              <a:t>)</a:t>
            </a:r>
            <a:endParaRPr lang="en-US" sz="2400" b="1" dirty="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q"/>
            </a:pPr>
            <a:r>
              <a:rPr lang="en-US" sz="2400" b="1" dirty="0">
                <a:latin typeface="Tahoma" panose="020B0604030504040204" pitchFamily="34" charset="0"/>
                <a:ea typeface="Tahoma" panose="020B0604030504040204" pitchFamily="34" charset="0"/>
                <a:cs typeface="Tahoma" panose="020B0604030504040204" pitchFamily="34" charset="0"/>
              </a:rPr>
              <a:t>T2;T1</a:t>
            </a:r>
            <a:r>
              <a:rPr lang="mn-MN" sz="2400" b="1" dirty="0">
                <a:latin typeface="Tahoma" panose="020B0604030504040204" pitchFamily="34" charset="0"/>
                <a:ea typeface="Tahoma" panose="020B0604030504040204" pitchFamily="34" charset="0"/>
                <a:cs typeface="Tahoma" panose="020B0604030504040204" pitchFamily="34" charset="0"/>
              </a:rPr>
              <a:t> –</a:t>
            </a:r>
            <a:r>
              <a:rPr lang="en-US" sz="2400" b="1" dirty="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Буцах утга: </a:t>
            </a:r>
            <a:r>
              <a:rPr lang="en-US" sz="2400" dirty="0">
                <a:latin typeface="Tahoma" panose="020B0604030504040204" pitchFamily="34" charset="0"/>
                <a:ea typeface="Tahoma" panose="020B0604030504040204" pitchFamily="34" charset="0"/>
                <a:cs typeface="Tahoma" panose="020B0604030504040204" pitchFamily="34" charset="0"/>
              </a:rPr>
              <a:t>(3</a:t>
            </a:r>
            <a:r>
              <a:rPr lang="mn-MN" sz="2400" dirty="0">
                <a:latin typeface="Tahoma" panose="020B0604030504040204" pitchFamily="34" charset="0"/>
                <a:ea typeface="Tahoma" panose="020B0604030504040204" pitchFamily="34" charset="0"/>
                <a:cs typeface="Tahoma" panose="020B0604030504040204" pitchFamily="34" charset="0"/>
              </a:rPr>
              <a:t>0, </a:t>
            </a:r>
            <a:r>
              <a:rPr lang="en-US" sz="2400" dirty="0">
                <a:latin typeface="Tahoma" panose="020B0604030504040204" pitchFamily="34" charset="0"/>
                <a:ea typeface="Tahoma" panose="020B0604030504040204" pitchFamily="34" charset="0"/>
                <a:cs typeface="Tahoma" panose="020B0604030504040204" pitchFamily="34" charset="0"/>
              </a:rPr>
              <a:t>2</a:t>
            </a:r>
            <a:r>
              <a:rPr lang="mn-MN" sz="2400" dirty="0">
                <a:latin typeface="Tahoma" panose="020B0604030504040204" pitchFamily="34" charset="0"/>
                <a:ea typeface="Tahoma" panose="020B0604030504040204" pitchFamily="34" charset="0"/>
                <a:cs typeface="Tahoma" panose="020B0604030504040204" pitchFamily="34" charset="0"/>
              </a:rPr>
              <a:t>0</a:t>
            </a:r>
            <a:r>
              <a:rPr lang="en-US" sz="2400" dirty="0">
                <a:latin typeface="Tahoma" panose="020B0604030504040204" pitchFamily="34" charset="0"/>
                <a:ea typeface="Tahoma" panose="020B0604030504040204" pitchFamily="34" charset="0"/>
                <a:cs typeface="Tahoma" panose="020B0604030504040204" pitchFamily="34" charset="0"/>
              </a:rPr>
              <a:t>)</a:t>
            </a:r>
            <a:endParaRPr lang="en-US" sz="2400" b="1" dirty="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q"/>
            </a:pPr>
            <a:r>
              <a:rPr lang="en-US" sz="2400" b="1" dirty="0">
                <a:latin typeface="Tahoma" panose="020B0604030504040204" pitchFamily="34" charset="0"/>
                <a:ea typeface="Tahoma" panose="020B0604030504040204" pitchFamily="34" charset="0"/>
                <a:cs typeface="Tahoma" panose="020B0604030504040204" pitchFamily="34" charset="0"/>
              </a:rPr>
              <a:t>T1:T2 = S1;S3;S4;S2 – </a:t>
            </a:r>
            <a:r>
              <a:rPr lang="mn-MN" sz="2400" dirty="0">
                <a:latin typeface="Tahoma" panose="020B0604030504040204" pitchFamily="34" charset="0"/>
                <a:ea typeface="Tahoma" panose="020B0604030504040204" pitchFamily="34" charset="0"/>
                <a:cs typeface="Tahoma" panose="020B0604030504040204" pitchFamily="34" charset="0"/>
              </a:rPr>
              <a:t>Т2 тран-ны </a:t>
            </a:r>
            <a:r>
              <a:rPr lang="en-US" sz="2400" dirty="0" smtClean="0">
                <a:latin typeface="Tahoma" panose="020B0604030504040204" pitchFamily="34" charset="0"/>
                <a:ea typeface="Tahoma" panose="020B0604030504040204" pitchFamily="34" charset="0"/>
                <a:cs typeface="Tahoma" panose="020B0604030504040204" pitchFamily="34" charset="0"/>
              </a:rPr>
              <a:t>S3, S4 </a:t>
            </a:r>
            <a:r>
              <a:rPr lang="mn-MN" sz="2400" dirty="0">
                <a:latin typeface="Tahoma" panose="020B0604030504040204" pitchFamily="34" charset="0"/>
                <a:ea typeface="Tahoma" panose="020B0604030504040204" pitchFamily="34" charset="0"/>
                <a:cs typeface="Tahoma" panose="020B0604030504040204" pitchFamily="34" charset="0"/>
              </a:rPr>
              <a:t>нь баталгаажаагүй өгөгдөл уншиж, бохир уншилт</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үүсэх тул ингэж ажиллах боломжгүй. Учир </a:t>
            </a:r>
            <a:r>
              <a:rPr lang="mn-MN" sz="2400" dirty="0" smtClean="0">
                <a:latin typeface="Tahoma" panose="020B0604030504040204" pitchFamily="34" charset="0"/>
                <a:ea typeface="Tahoma" panose="020B0604030504040204" pitchFamily="34" charset="0"/>
                <a:cs typeface="Tahoma" panose="020B0604030504040204" pitchFamily="34" charset="0"/>
              </a:rPr>
              <a:t>нь</a:t>
            </a:r>
            <a:r>
              <a:rPr lang="en-US" sz="2400" dirty="0" smtClean="0">
                <a:latin typeface="Tahoma" panose="020B0604030504040204" pitchFamily="34" charset="0"/>
                <a:ea typeface="Tahoma" panose="020B0604030504040204" pitchFamily="34" charset="0"/>
                <a:cs typeface="Tahoma" panose="020B0604030504040204" pitchFamily="34" charset="0"/>
              </a:rPr>
              <a:t> read</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committed </a:t>
            </a:r>
            <a:r>
              <a:rPr lang="mn-MN" sz="2400" dirty="0">
                <a:latin typeface="Tahoma" panose="020B0604030504040204" pitchFamily="34" charset="0"/>
                <a:ea typeface="Tahoma" panose="020B0604030504040204" pitchFamily="34" charset="0"/>
                <a:cs typeface="Tahoma" panose="020B0604030504040204" pitchFamily="34" charset="0"/>
              </a:rPr>
              <a:t>тусгаарлатын түвшин нь бохир уншилтыг зөвшөөрдөггүй. </a:t>
            </a:r>
            <a:endParaRPr lang="en-US" sz="2400" b="1" dirty="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q"/>
            </a:pPr>
            <a:r>
              <a:rPr lang="en-US" sz="2400" b="1" dirty="0">
                <a:latin typeface="Tahoma" panose="020B0604030504040204" pitchFamily="34" charset="0"/>
                <a:ea typeface="Tahoma" panose="020B0604030504040204" pitchFamily="34" charset="0"/>
                <a:cs typeface="Tahoma" panose="020B0604030504040204" pitchFamily="34" charset="0"/>
              </a:rPr>
              <a:t>T2:T1 = S3;S1;S2;S4</a:t>
            </a:r>
            <a:r>
              <a:rPr lang="mn-MN" sz="2400" b="1" dirty="0">
                <a:latin typeface="Tahoma" panose="020B0604030504040204" pitchFamily="34" charset="0"/>
                <a:ea typeface="Tahoma" panose="020B0604030504040204" pitchFamily="34" charset="0"/>
                <a:cs typeface="Tahoma" panose="020B0604030504040204" pitchFamily="34" charset="0"/>
              </a:rPr>
              <a:t> – </a:t>
            </a:r>
            <a:r>
              <a:rPr lang="mn-MN" sz="2400" dirty="0">
                <a:latin typeface="Tahoma" panose="020B0604030504040204" pitchFamily="34" charset="0"/>
                <a:ea typeface="Tahoma" panose="020B0604030504040204" pitchFamily="34" charset="0"/>
                <a:cs typeface="Tahoma" panose="020B0604030504040204" pitchFamily="34" charset="0"/>
              </a:rPr>
              <a:t>Т2 транд </a:t>
            </a:r>
            <a:r>
              <a:rPr lang="en-US" sz="2400" dirty="0">
                <a:latin typeface="Tahoma" panose="020B0604030504040204" pitchFamily="34" charset="0"/>
                <a:ea typeface="Tahoma" panose="020B0604030504040204" pitchFamily="34" charset="0"/>
                <a:cs typeface="Tahoma" panose="020B0604030504040204" pitchFamily="34" charset="0"/>
              </a:rPr>
              <a:t>non-repeatable read </a:t>
            </a:r>
            <a:r>
              <a:rPr lang="mn-MN" sz="2400" dirty="0" smtClean="0">
                <a:latin typeface="Tahoma" panose="020B0604030504040204" pitchFamily="34" charset="0"/>
                <a:ea typeface="Tahoma" panose="020B0604030504040204" pitchFamily="34" charset="0"/>
                <a:cs typeface="Tahoma" panose="020B0604030504040204" pitchFamily="34" charset="0"/>
              </a:rPr>
              <a:t>үүснэ. </a:t>
            </a:r>
            <a:r>
              <a:rPr lang="mn-MN" sz="2400" dirty="0">
                <a:latin typeface="Tahoma" panose="020B0604030504040204" pitchFamily="34" charset="0"/>
                <a:ea typeface="Tahoma" panose="020B0604030504040204" pitchFamily="34" charset="0"/>
                <a:cs typeface="Tahoma" panose="020B0604030504040204" pitchFamily="34" charset="0"/>
              </a:rPr>
              <a:t>Учир </a:t>
            </a:r>
            <a:r>
              <a:rPr lang="en-US" sz="2400" dirty="0">
                <a:latin typeface="Tahoma" panose="020B0604030504040204" pitchFamily="34" charset="0"/>
                <a:ea typeface="Tahoma" panose="020B0604030504040204" pitchFamily="34" charset="0"/>
                <a:cs typeface="Tahoma" panose="020B0604030504040204" pitchFamily="34" charset="0"/>
              </a:rPr>
              <a:t>S3, S4 </a:t>
            </a:r>
            <a:r>
              <a:rPr lang="mn-MN" sz="2400" dirty="0">
                <a:latin typeface="Tahoma" panose="020B0604030504040204" pitchFamily="34" charset="0"/>
                <a:ea typeface="Tahoma" panose="020B0604030504040204" pitchFamily="34" charset="0"/>
                <a:cs typeface="Tahoma" panose="020B0604030504040204" pitchFamily="34" charset="0"/>
              </a:rPr>
              <a:t>нь нэг хүснэгтийн ижил багана дээрээс уншилт хийж байгаа тул голоор орж тухайн багана дээр өөрчлөлт хийхэд </a:t>
            </a:r>
            <a:r>
              <a:rPr lang="en-US" sz="2400" dirty="0">
                <a:latin typeface="Tahoma" panose="020B0604030504040204" pitchFamily="34" charset="0"/>
                <a:ea typeface="Tahoma" panose="020B0604030504040204" pitchFamily="34" charset="0"/>
                <a:cs typeface="Tahoma" panose="020B0604030504040204" pitchFamily="34" charset="0"/>
              </a:rPr>
              <a:t>non-repeatable read </a:t>
            </a:r>
            <a:r>
              <a:rPr lang="mn-MN" sz="2400" dirty="0">
                <a:latin typeface="Tahoma" panose="020B0604030504040204" pitchFamily="34" charset="0"/>
                <a:ea typeface="Tahoma" panose="020B0604030504040204" pitchFamily="34" charset="0"/>
                <a:cs typeface="Tahoma" panose="020B0604030504040204" pitchFamily="34" charset="0"/>
              </a:rPr>
              <a:t>үүсэх юм. Мөн голоор </a:t>
            </a:r>
            <a:r>
              <a:rPr lang="en-US" sz="2400" dirty="0">
                <a:latin typeface="Tahoma" panose="020B0604030504040204" pitchFamily="34" charset="0"/>
                <a:ea typeface="Tahoma" panose="020B0604030504040204" pitchFamily="34" charset="0"/>
                <a:cs typeface="Tahoma" panose="020B0604030504040204" pitchFamily="34" charset="0"/>
              </a:rPr>
              <a:t>insert </a:t>
            </a:r>
            <a:r>
              <a:rPr lang="mn-MN" sz="2400" dirty="0">
                <a:latin typeface="Tahoma" panose="020B0604030504040204" pitchFamily="34" charset="0"/>
                <a:ea typeface="Tahoma" panose="020B0604030504040204" pitchFamily="34" charset="0"/>
                <a:cs typeface="Tahoma" panose="020B0604030504040204" pitchFamily="34" charset="0"/>
              </a:rPr>
              <a:t>хийснээр </a:t>
            </a:r>
            <a:r>
              <a:rPr lang="en-US" sz="2400" dirty="0">
                <a:latin typeface="Tahoma" panose="020B0604030504040204" pitchFamily="34" charset="0"/>
                <a:ea typeface="Tahoma" panose="020B0604030504040204" pitchFamily="34" charset="0"/>
                <a:cs typeface="Tahoma" panose="020B0604030504040204" pitchFamily="34" charset="0"/>
              </a:rPr>
              <a:t>phantom tuple </a:t>
            </a:r>
            <a:r>
              <a:rPr lang="mn-MN" sz="2400" dirty="0">
                <a:latin typeface="Tahoma" panose="020B0604030504040204" pitchFamily="34" charset="0"/>
                <a:ea typeface="Tahoma" panose="020B0604030504040204" pitchFamily="34" charset="0"/>
                <a:cs typeface="Tahoma" panose="020B0604030504040204" pitchFamily="34" charset="0"/>
              </a:rPr>
              <a:t>үүснэ. Гэхдээ </a:t>
            </a:r>
            <a:r>
              <a:rPr lang="mn-MN" sz="2400" dirty="0" smtClean="0">
                <a:latin typeface="Tahoma" panose="020B0604030504040204" pitchFamily="34" charset="0"/>
                <a:ea typeface="Tahoma" panose="020B0604030504040204" pitchFamily="34" charset="0"/>
                <a:cs typeface="Tahoma" panose="020B0604030504040204" pitchFamily="34" charset="0"/>
              </a:rPr>
              <a:t>эдгээрийг </a:t>
            </a:r>
            <a:r>
              <a:rPr lang="en-US" sz="2400" dirty="0" smtClean="0">
                <a:latin typeface="Tahoma" panose="020B0604030504040204" pitchFamily="34" charset="0"/>
                <a:ea typeface="Tahoma" panose="020B0604030504040204" pitchFamily="34" charset="0"/>
                <a:cs typeface="Tahoma" panose="020B0604030504040204" pitchFamily="34" charset="0"/>
              </a:rPr>
              <a:t>read committed </a:t>
            </a:r>
            <a:r>
              <a:rPr lang="mn-MN" sz="2400" dirty="0">
                <a:latin typeface="Tahoma" panose="020B0604030504040204" pitchFamily="34" charset="0"/>
                <a:ea typeface="Tahoma" panose="020B0604030504040204" pitchFamily="34" charset="0"/>
                <a:cs typeface="Tahoma" panose="020B0604030504040204" pitchFamily="34" charset="0"/>
              </a:rPr>
              <a:t>тусгаарлатын түвшин </a:t>
            </a:r>
            <a:r>
              <a:rPr lang="mn-MN" sz="2400" dirty="0" smtClean="0">
                <a:latin typeface="Tahoma" panose="020B0604030504040204" pitchFamily="34" charset="0"/>
                <a:ea typeface="Tahoma" panose="020B0604030504040204" pitchFamily="34" charset="0"/>
                <a:cs typeface="Tahoma" panose="020B0604030504040204" pitchFamily="34" charset="0"/>
              </a:rPr>
              <a:t>зөвшөөрдөг</a:t>
            </a:r>
            <a:r>
              <a:rPr lang="mn-MN"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бөгөөд Т2-д бохир уншилт үүсэхгүй тул ингэж ажиллах боломжтой. Буцаах утга: </a:t>
            </a:r>
            <a:r>
              <a:rPr lang="en-US" sz="2400" dirty="0" smtClean="0">
                <a:latin typeface="Tahoma" panose="020B0604030504040204" pitchFamily="34" charset="0"/>
                <a:ea typeface="Tahoma" panose="020B0604030504040204" pitchFamily="34" charset="0"/>
                <a:cs typeface="Tahoma" panose="020B0604030504040204" pitchFamily="34" charset="0"/>
              </a:rPr>
              <a:t>(30, 30)</a:t>
            </a:r>
            <a:r>
              <a:rPr lang="mn-MN" sz="2400" dirty="0" smtClean="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306800" y="2590800"/>
            <a:ext cx="1447800" cy="1447800"/>
          </a:xfrm>
          <a:prstGeom prst="rect">
            <a:avLst/>
          </a:prstGeom>
        </p:spPr>
      </p:pic>
    </p:spTree>
    <p:extLst>
      <p:ext uri="{BB962C8B-B14F-4D97-AF65-F5344CB8AC3E}">
        <p14:creationId xmlns:p14="http://schemas.microsoft.com/office/powerpoint/2010/main" val="2772609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10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447799"/>
            <a:ext cx="18059400" cy="6986528"/>
          </a:xfrm>
          <a:prstGeom prst="rect">
            <a:avLst/>
          </a:prstGeom>
          <a:noFill/>
          <a:ln w="15875">
            <a:solidFill>
              <a:schemeClr val="tx1"/>
            </a:solidFill>
          </a:ln>
        </p:spPr>
        <p:txBody>
          <a:bodyPr wrap="square" rtlCol="0">
            <a:spAutoFit/>
          </a:bodyPr>
          <a:lstStyle/>
          <a:p>
            <a:pPr algn="just"/>
            <a:r>
              <a:rPr lang="mn-MN" sz="2800" b="1" dirty="0">
                <a:latin typeface="Tahoma" panose="020B0604030504040204" pitchFamily="34" charset="0"/>
                <a:ea typeface="Tahoma" panose="020B0604030504040204" pitchFamily="34" charset="0"/>
                <a:cs typeface="Tahoma" panose="020B0604030504040204" pitchFamily="34" charset="0"/>
              </a:rPr>
              <a:t>4</a:t>
            </a:r>
            <a:r>
              <a:rPr lang="mn-MN" sz="2800" b="1" dirty="0" smtClean="0">
                <a:latin typeface="Tahoma" panose="020B0604030504040204" pitchFamily="34" charset="0"/>
                <a:ea typeface="Tahoma" panose="020B0604030504040204" pitchFamily="34" charset="0"/>
                <a:cs typeface="Tahoma" panose="020B0604030504040204" pitchFamily="34" charset="0"/>
              </a:rPr>
              <a:t>. </a:t>
            </a:r>
            <a:r>
              <a:rPr lang="mn-MN" sz="2800" dirty="0" smtClean="0">
                <a:latin typeface="Tahoma" panose="020B0604030504040204" pitchFamily="34" charset="0"/>
                <a:ea typeface="Tahoma" panose="020B0604030504040204" pitchFamily="34" charset="0"/>
                <a:cs typeface="Tahoma" panose="020B0604030504040204" pitchFamily="34" charset="0"/>
              </a:rPr>
              <a:t>(</a:t>
            </a:r>
            <a:r>
              <a:rPr lang="mn-MN" sz="2800" dirty="0">
                <a:latin typeface="Tahoma" panose="020B0604030504040204" pitchFamily="34" charset="0"/>
                <a:ea typeface="Tahoma" panose="020B0604030504040204" pitchFamily="34" charset="0"/>
                <a:cs typeface="Tahoma" panose="020B0604030504040204" pitchFamily="34" charset="0"/>
              </a:rPr>
              <a:t>5оноо)Бүхэл тоон хүснэгт</a:t>
            </a:r>
            <a:r>
              <a:rPr lang="en-US" sz="2800" dirty="0">
                <a:latin typeface="Tahoma" panose="020B0604030504040204" pitchFamily="34" charset="0"/>
                <a:ea typeface="Tahoma" panose="020B0604030504040204" pitchFamily="34" charset="0"/>
                <a:cs typeface="Tahoma" panose="020B0604030504040204" pitchFamily="34" charset="0"/>
              </a:rPr>
              <a:t>R(x) </a:t>
            </a:r>
            <a:r>
              <a:rPr lang="mn-MN" sz="2800" dirty="0">
                <a:latin typeface="Tahoma" panose="020B0604030504040204" pitchFamily="34" charset="0"/>
                <a:ea typeface="Tahoma" panose="020B0604030504040204" pitchFamily="34" charset="0"/>
                <a:cs typeface="Tahoma" panose="020B0604030504040204" pitchFamily="34" charset="0"/>
              </a:rPr>
              <a:t>байв. Эхлэх үед </a:t>
            </a:r>
            <a:r>
              <a:rPr lang="en-US" sz="2800" dirty="0">
                <a:latin typeface="Tahoma" panose="020B0604030504040204" pitchFamily="34" charset="0"/>
                <a:ea typeface="Tahoma" panose="020B0604030504040204" pitchFamily="34" charset="0"/>
                <a:cs typeface="Tahoma" panose="020B0604030504040204" pitchFamily="34" charset="0"/>
              </a:rPr>
              <a:t>R </a:t>
            </a:r>
            <a:r>
              <a:rPr lang="mn-MN" sz="2800" dirty="0">
                <a:latin typeface="Tahoma" panose="020B0604030504040204" pitchFamily="34" charset="0"/>
                <a:ea typeface="Tahoma" panose="020B0604030504040204" pitchFamily="34" charset="0"/>
                <a:cs typeface="Tahoma" panose="020B0604030504040204" pitchFamily="34" charset="0"/>
              </a:rPr>
              <a:t>дахьнийт тооны нийлбэр 1000, бөгөөд 10, 20, 30 гэсэн утгууд </a:t>
            </a:r>
            <a:r>
              <a:rPr lang="en-US" sz="2800" dirty="0">
                <a:latin typeface="Tahoma" panose="020B0604030504040204" pitchFamily="34" charset="0"/>
                <a:ea typeface="Tahoma" panose="020B0604030504040204" pitchFamily="34" charset="0"/>
                <a:cs typeface="Tahoma" panose="020B0604030504040204" pitchFamily="34" charset="0"/>
              </a:rPr>
              <a:t>R </a:t>
            </a:r>
            <a:r>
              <a:rPr lang="mn-MN" sz="2800" dirty="0">
                <a:latin typeface="Tahoma" panose="020B0604030504040204" pitchFamily="34" charset="0"/>
                <a:ea typeface="Tahoma" panose="020B0604030504040204" pitchFamily="34" charset="0"/>
                <a:cs typeface="Tahoma" panose="020B0604030504040204" pitchFamily="34" charset="0"/>
              </a:rPr>
              <a:t>байдагггүй байг. Доорх гурван оюутны транзакшин зэрэг  ажиллав.  Бүгд </a:t>
            </a:r>
            <a:r>
              <a:rPr lang="en-US" sz="2800" dirty="0">
                <a:latin typeface="Tahoma" panose="020B0604030504040204" pitchFamily="34" charset="0"/>
                <a:ea typeface="Tahoma" panose="020B0604030504040204" pitchFamily="34" charset="0"/>
                <a:cs typeface="Tahoma" panose="020B0604030504040204" pitchFamily="34" charset="0"/>
              </a:rPr>
              <a:t>REPEATABLE  </a:t>
            </a:r>
            <a:r>
              <a:rPr lang="en-US" sz="2800" dirty="0" smtClean="0">
                <a:latin typeface="Tahoma" panose="020B0604030504040204" pitchFamily="34" charset="0"/>
                <a:ea typeface="Tahoma" panose="020B0604030504040204" pitchFamily="34" charset="0"/>
                <a:cs typeface="Tahoma" panose="020B0604030504040204" pitchFamily="34" charset="0"/>
              </a:rPr>
              <a:t>READ</a:t>
            </a:r>
            <a:r>
              <a:rPr lang="mn-MN" sz="2800" dirty="0" smtClean="0">
                <a:latin typeface="Tahoma" panose="020B0604030504040204" pitchFamily="34" charset="0"/>
                <a:ea typeface="Tahoma" panose="020B0604030504040204" pitchFamily="34" charset="0"/>
                <a:cs typeface="Tahoma" panose="020B0604030504040204" pitchFamily="34" charset="0"/>
              </a:rPr>
              <a:t> тусгаарлалтын  </a:t>
            </a:r>
            <a:r>
              <a:rPr lang="mn-MN" sz="2800" dirty="0">
                <a:latin typeface="Tahoma" panose="020B0604030504040204" pitchFamily="34" charset="0"/>
                <a:ea typeface="Tahoma" panose="020B0604030504040204" pitchFamily="34" charset="0"/>
                <a:cs typeface="Tahoma" panose="020B0604030504040204" pitchFamily="34" charset="0"/>
              </a:rPr>
              <a:t>түвшинтэй  байв.  Амарын тран-ы буцааж болох бүх утгуудыг олж </a:t>
            </a:r>
            <a:r>
              <a:rPr lang="mn-MN" sz="2800" dirty="0" smtClean="0">
                <a:latin typeface="Tahoma" panose="020B0604030504040204" pitchFamily="34" charset="0"/>
                <a:ea typeface="Tahoma" panose="020B0604030504040204" pitchFamily="34" charset="0"/>
                <a:cs typeface="Tahoma" panose="020B0604030504040204" pitchFamily="34" charset="0"/>
              </a:rPr>
              <a:t>дэлгэрэнгүй тайлбарла </a:t>
            </a:r>
            <a:r>
              <a:rPr lang="mn-MN" sz="2800" dirty="0">
                <a:latin typeface="Tahoma" panose="020B0604030504040204" pitchFamily="34" charset="0"/>
                <a:ea typeface="Tahoma" panose="020B0604030504040204" pitchFamily="34" charset="0"/>
                <a:cs typeface="Tahoma" panose="020B0604030504040204" pitchFamily="34" charset="0"/>
              </a:rPr>
              <a:t>(тайлбар ойлгомжгүй, дутуу бол оноо хасагдана</a:t>
            </a:r>
            <a:r>
              <a:rPr lang="mn-MN" sz="2800" dirty="0" smtClean="0">
                <a:latin typeface="Tahoma" panose="020B0604030504040204" pitchFamily="34" charset="0"/>
                <a:ea typeface="Tahoma" panose="020B0604030504040204" pitchFamily="34" charset="0"/>
                <a:cs typeface="Tahoma" panose="020B0604030504040204" pitchFamily="34" charset="0"/>
              </a:rPr>
              <a:t>).</a:t>
            </a:r>
          </a:p>
          <a:p>
            <a:pPr algn="just"/>
            <a:r>
              <a:rPr lang="mn-MN" sz="2800" b="1" dirty="0" smtClean="0">
                <a:latin typeface="Tahoma" panose="020B0604030504040204" pitchFamily="34" charset="0"/>
                <a:ea typeface="Tahoma" panose="020B0604030504040204" pitchFamily="34" charset="0"/>
                <a:cs typeface="Tahoma" panose="020B0604030504040204" pitchFamily="34" charset="0"/>
              </a:rPr>
              <a:t>Амар</a:t>
            </a:r>
            <a:r>
              <a:rPr lang="mn-MN" sz="2800" dirty="0" smtClean="0">
                <a:latin typeface="Tahoma" panose="020B0604030504040204" pitchFamily="34" charset="0"/>
                <a:ea typeface="Tahoma" panose="020B0604030504040204" pitchFamily="34" charset="0"/>
                <a:cs typeface="Tahoma" panose="020B0604030504040204" pitchFamily="34" charset="0"/>
              </a:rPr>
              <a:t>ын </a:t>
            </a:r>
            <a:r>
              <a:rPr lang="mn-MN" sz="2800" dirty="0">
                <a:latin typeface="Tahoma" panose="020B0604030504040204" pitchFamily="34" charset="0"/>
                <a:ea typeface="Tahoma" panose="020B0604030504040204" pitchFamily="34" charset="0"/>
                <a:cs typeface="Tahoma" panose="020B0604030504040204" pitchFamily="34" charset="0"/>
              </a:rPr>
              <a:t>транзакшин доорх байдалтай байв</a:t>
            </a:r>
            <a:r>
              <a:rPr lang="mn-MN" sz="2800" dirty="0" smtClean="0">
                <a:latin typeface="Tahoma" panose="020B0604030504040204" pitchFamily="34" charset="0"/>
                <a:ea typeface="Tahoma" panose="020B0604030504040204" pitchFamily="34" charset="0"/>
                <a:cs typeface="Tahoma" panose="020B0604030504040204" pitchFamily="34" charset="0"/>
              </a:rPr>
              <a:t>.</a:t>
            </a: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select </a:t>
            </a:r>
            <a:r>
              <a:rPr lang="en-US" sz="2800" dirty="0">
                <a:latin typeface="Tahoma" panose="020B0604030504040204" pitchFamily="34" charset="0"/>
                <a:ea typeface="Tahoma" panose="020B0604030504040204" pitchFamily="34" charset="0"/>
                <a:cs typeface="Tahoma" panose="020B0604030504040204" pitchFamily="34" charset="0"/>
              </a:rPr>
              <a:t>sum(x) from R</a:t>
            </a:r>
            <a:r>
              <a:rPr lang="en-US" sz="2800" dirty="0" smtClean="0">
                <a:latin typeface="Tahoma" panose="020B0604030504040204" pitchFamily="34" charset="0"/>
                <a:ea typeface="Tahoma" panose="020B0604030504040204" pitchFamily="34" charset="0"/>
                <a:cs typeface="Tahoma" panose="020B0604030504040204" pitchFamily="34" charset="0"/>
              </a:rPr>
              <a:t>;</a:t>
            </a:r>
            <a:r>
              <a:rPr lang="mn-MN" sz="2800" dirty="0" smtClean="0">
                <a:latin typeface="Tahoma" panose="020B0604030504040204" pitchFamily="34" charset="0"/>
                <a:ea typeface="Tahoma" panose="020B0604030504040204" pitchFamily="34" charset="0"/>
                <a:cs typeface="Tahoma" panose="020B0604030504040204" pitchFamily="34" charset="0"/>
              </a:rPr>
              <a:t> </a:t>
            </a: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commit;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800" b="1" dirty="0" smtClean="0">
                <a:latin typeface="Tahoma" panose="020B0604030504040204" pitchFamily="34" charset="0"/>
                <a:ea typeface="Tahoma" panose="020B0604030504040204" pitchFamily="34" charset="0"/>
                <a:cs typeface="Tahoma" panose="020B0604030504040204" pitchFamily="34" charset="0"/>
              </a:rPr>
              <a:t>Билгүүн</a:t>
            </a:r>
            <a:r>
              <a:rPr lang="mn-MN" sz="2800" dirty="0" smtClean="0">
                <a:latin typeface="Tahoma" panose="020B0604030504040204" pitchFamily="34" charset="0"/>
                <a:ea typeface="Tahoma" panose="020B0604030504040204" pitchFamily="34" charset="0"/>
                <a:cs typeface="Tahoma" panose="020B0604030504040204" pitchFamily="34" charset="0"/>
              </a:rPr>
              <a:t>ий </a:t>
            </a:r>
            <a:r>
              <a:rPr lang="mn-MN" sz="2800" dirty="0">
                <a:latin typeface="Tahoma" panose="020B0604030504040204" pitchFamily="34" charset="0"/>
                <a:ea typeface="Tahoma" panose="020B0604030504040204" pitchFamily="34" charset="0"/>
                <a:cs typeface="Tahoma" panose="020B0604030504040204" pitchFamily="34" charset="0"/>
              </a:rPr>
              <a:t>транзакшиныг доор харуулав</a:t>
            </a:r>
            <a:r>
              <a:rPr lang="mn-MN" sz="2800" dirty="0" smtClean="0">
                <a:latin typeface="Tahoma" panose="020B0604030504040204" pitchFamily="34" charset="0"/>
                <a:ea typeface="Tahoma" panose="020B0604030504040204" pitchFamily="34" charset="0"/>
                <a:cs typeface="Tahoma" panose="020B0604030504040204" pitchFamily="34" charset="0"/>
              </a:rPr>
              <a:t>.</a:t>
            </a: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insert </a:t>
            </a:r>
            <a:r>
              <a:rPr lang="en-US" sz="2800" dirty="0">
                <a:latin typeface="Tahoma" panose="020B0604030504040204" pitchFamily="34" charset="0"/>
                <a:ea typeface="Tahoma" panose="020B0604030504040204" pitchFamily="34" charset="0"/>
                <a:cs typeface="Tahoma" panose="020B0604030504040204" pitchFamily="34" charset="0"/>
              </a:rPr>
              <a:t>into R values (10</a:t>
            </a:r>
            <a:r>
              <a:rPr lang="en-US" sz="2800" dirty="0" smtClean="0">
                <a:latin typeface="Tahoma" panose="020B0604030504040204" pitchFamily="34" charset="0"/>
                <a:ea typeface="Tahoma" panose="020B0604030504040204" pitchFamily="34" charset="0"/>
                <a:cs typeface="Tahoma" panose="020B0604030504040204" pitchFamily="34" charset="0"/>
              </a:rPr>
              <a: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insert </a:t>
            </a:r>
            <a:r>
              <a:rPr lang="en-US" sz="2800" dirty="0">
                <a:latin typeface="Tahoma" panose="020B0604030504040204" pitchFamily="34" charset="0"/>
                <a:ea typeface="Tahoma" panose="020B0604030504040204" pitchFamily="34" charset="0"/>
                <a:cs typeface="Tahoma" panose="020B0604030504040204" pitchFamily="34" charset="0"/>
              </a:rPr>
              <a:t>into R values (20</a:t>
            </a:r>
            <a:r>
              <a:rPr lang="en-US" sz="2800" dirty="0" smtClean="0">
                <a:latin typeface="Tahoma" panose="020B0604030504040204" pitchFamily="34" charset="0"/>
                <a:ea typeface="Tahoma" panose="020B0604030504040204" pitchFamily="34" charset="0"/>
                <a:cs typeface="Tahoma" panose="020B0604030504040204" pitchFamily="34" charset="0"/>
              </a:rPr>
              <a: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insert </a:t>
            </a:r>
            <a:r>
              <a:rPr lang="en-US" sz="2800" dirty="0">
                <a:latin typeface="Tahoma" panose="020B0604030504040204" pitchFamily="34" charset="0"/>
                <a:ea typeface="Tahoma" panose="020B0604030504040204" pitchFamily="34" charset="0"/>
                <a:cs typeface="Tahoma" panose="020B0604030504040204" pitchFamily="34" charset="0"/>
              </a:rPr>
              <a:t>into R values(30</a:t>
            </a:r>
            <a:r>
              <a:rPr lang="en-US" sz="2800" dirty="0" smtClean="0">
                <a:latin typeface="Tahoma" panose="020B0604030504040204" pitchFamily="34" charset="0"/>
                <a:ea typeface="Tahoma" panose="020B0604030504040204" pitchFamily="34" charset="0"/>
                <a:cs typeface="Tahoma" panose="020B0604030504040204" pitchFamily="34" charset="0"/>
              </a:rPr>
              <a: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commit;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800" b="1" dirty="0" smtClean="0">
                <a:latin typeface="Tahoma" panose="020B0604030504040204" pitchFamily="34" charset="0"/>
                <a:ea typeface="Tahoma" panose="020B0604030504040204" pitchFamily="34" charset="0"/>
                <a:cs typeface="Tahoma" panose="020B0604030504040204" pitchFamily="34" charset="0"/>
              </a:rPr>
              <a:t>Заяа</a:t>
            </a:r>
            <a:r>
              <a:rPr lang="mn-MN" sz="2800" dirty="0" smtClean="0">
                <a:latin typeface="Tahoma" panose="020B0604030504040204" pitchFamily="34" charset="0"/>
                <a:ea typeface="Tahoma" panose="020B0604030504040204" pitchFamily="34" charset="0"/>
                <a:cs typeface="Tahoma" panose="020B0604030504040204" pitchFamily="34" charset="0"/>
              </a:rPr>
              <a:t>гийн </a:t>
            </a:r>
            <a:r>
              <a:rPr lang="mn-MN" sz="2800" dirty="0">
                <a:latin typeface="Tahoma" panose="020B0604030504040204" pitchFamily="34" charset="0"/>
                <a:ea typeface="Tahoma" panose="020B0604030504040204" pitchFamily="34" charset="0"/>
                <a:cs typeface="Tahoma" panose="020B0604030504040204" pitchFamily="34" charset="0"/>
              </a:rPr>
              <a:t>транзакшиныг доор харуулав. </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delete </a:t>
            </a:r>
            <a:r>
              <a:rPr lang="en-US" sz="2800" dirty="0">
                <a:latin typeface="Tahoma" panose="020B0604030504040204" pitchFamily="34" charset="0"/>
                <a:ea typeface="Tahoma" panose="020B0604030504040204" pitchFamily="34" charset="0"/>
                <a:cs typeface="Tahoma" panose="020B0604030504040204" pitchFamily="34" charset="0"/>
              </a:rPr>
              <a:t>from R where x=30</a:t>
            </a:r>
            <a:r>
              <a:rPr lang="en-US" sz="2800" dirty="0" smtClean="0">
                <a:latin typeface="Tahoma" panose="020B0604030504040204" pitchFamily="34" charset="0"/>
                <a:ea typeface="Tahoma" panose="020B0604030504040204" pitchFamily="34" charset="0"/>
                <a:cs typeface="Tahoma" panose="020B0604030504040204" pitchFamily="34" charset="0"/>
              </a:rPr>
              <a: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delete </a:t>
            </a:r>
            <a:r>
              <a:rPr lang="en-US" sz="2800" dirty="0">
                <a:latin typeface="Tahoma" panose="020B0604030504040204" pitchFamily="34" charset="0"/>
                <a:ea typeface="Tahoma" panose="020B0604030504040204" pitchFamily="34" charset="0"/>
                <a:cs typeface="Tahoma" panose="020B0604030504040204" pitchFamily="34" charset="0"/>
              </a:rPr>
              <a:t>from R where x=20</a:t>
            </a:r>
            <a:r>
              <a:rPr lang="en-US" sz="2800" dirty="0" smtClean="0">
                <a:latin typeface="Tahoma" panose="020B0604030504040204" pitchFamily="34" charset="0"/>
                <a:ea typeface="Tahoma" panose="020B0604030504040204" pitchFamily="34" charset="0"/>
                <a:cs typeface="Tahoma" panose="020B0604030504040204" pitchFamily="34" charset="0"/>
              </a:rPr>
              <a: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commit</a:t>
            </a:r>
            <a:r>
              <a:rPr lang="en-US" sz="2800" dirty="0">
                <a:latin typeface="Tahoma" panose="020B0604030504040204" pitchFamily="34" charset="0"/>
                <a:ea typeface="Tahoma" panose="020B0604030504040204" pitchFamily="34" charset="0"/>
                <a:cs typeface="Tahoma" panose="020B0604030504040204" pitchFamily="34" charset="0"/>
              </a:rPr>
              <a:t>;</a:t>
            </a:r>
          </a:p>
        </p:txBody>
      </p:sp>
      <p:sp>
        <p:nvSpPr>
          <p:cNvPr id="4" name="TextBox 3"/>
          <p:cNvSpPr txBox="1"/>
          <p:nvPr/>
        </p:nvSpPr>
        <p:spPr>
          <a:xfrm>
            <a:off x="1028700" y="8534400"/>
            <a:ext cx="18059400" cy="2308324"/>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Тайлбар: Буцаах боломжтой бүх утгууд </a:t>
            </a:r>
            <a:r>
              <a:rPr lang="en-US" sz="2400" b="1" dirty="0" smtClean="0">
                <a:latin typeface="Tahoma" panose="020B0604030504040204" pitchFamily="34" charset="0"/>
                <a:ea typeface="Tahoma" panose="020B0604030504040204" pitchFamily="34" charset="0"/>
                <a:cs typeface="Tahoma" panose="020B0604030504040204" pitchFamily="34" charset="0"/>
              </a:rPr>
              <a:t>=&gt; 1000, 1060, 1010</a:t>
            </a:r>
            <a:r>
              <a:rPr lang="mn-MN" sz="2400" b="1" dirty="0" smtClean="0">
                <a:latin typeface="Tahoma" panose="020B0604030504040204" pitchFamily="34" charset="0"/>
                <a:ea typeface="Tahoma" panose="020B0604030504040204" pitchFamily="34" charset="0"/>
                <a:cs typeface="Tahoma" panose="020B0604030504040204" pitchFamily="34" charset="0"/>
              </a:rPr>
              <a:t>, 1040</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a:latin typeface="Tahoma" panose="020B0604030504040204" pitchFamily="34" charset="0"/>
                <a:ea typeface="Tahoma" panose="020B0604030504040204" pitchFamily="34" charset="0"/>
                <a:cs typeface="Tahoma" panose="020B0604030504040204" pitchFamily="34" charset="0"/>
              </a:rPr>
              <a:t>Эхний ээлжинд сериал байдлаар ажиллах үед Амарийн траны буцах утгуудыг олъё. Сериалаар ажиллах үед ямар нэг бохир</a:t>
            </a:r>
          </a:p>
          <a:p>
            <a:pPr algn="just"/>
            <a:r>
              <a:rPr lang="mn-MN" sz="2400" dirty="0">
                <a:latin typeface="Tahoma" panose="020B0604030504040204" pitchFamily="34" charset="0"/>
                <a:ea typeface="Tahoma" panose="020B0604030504040204" pitchFamily="34" charset="0"/>
                <a:cs typeface="Tahoma" panose="020B0604030504040204" pitchFamily="34" charset="0"/>
              </a:rPr>
              <a:t>уншилт үүсэх боломжгүй юм. Үүнд:</a:t>
            </a:r>
          </a:p>
          <a:p>
            <a:pPr algn="just"/>
            <a:r>
              <a:rPr lang="mn-MN" sz="2400" dirty="0">
                <a:latin typeface="Tahoma" panose="020B0604030504040204" pitchFamily="34" charset="0"/>
                <a:ea typeface="Tahoma" panose="020B0604030504040204" pitchFamily="34" charset="0"/>
                <a:cs typeface="Tahoma" panose="020B0604030504040204" pitchFamily="34" charset="0"/>
              </a:rPr>
              <a:t>Амар; Билгүүн; Заяа == Заяа; Амар; Билгүүн =&gt; 1000</a:t>
            </a:r>
          </a:p>
          <a:p>
            <a:pPr algn="just"/>
            <a:r>
              <a:rPr lang="mn-MN" sz="2400" dirty="0">
                <a:latin typeface="Tahoma" panose="020B0604030504040204" pitchFamily="34" charset="0"/>
                <a:ea typeface="Tahoma" panose="020B0604030504040204" pitchFamily="34" charset="0"/>
                <a:cs typeface="Tahoma" panose="020B0604030504040204" pitchFamily="34" charset="0"/>
              </a:rPr>
              <a:t>Билгүүн; Амар; Заяа == Заяа; </a:t>
            </a:r>
            <a:r>
              <a:rPr lang="mn-MN" sz="2400" dirty="0" smtClean="0">
                <a:latin typeface="Tahoma" panose="020B0604030504040204" pitchFamily="34" charset="0"/>
                <a:ea typeface="Tahoma" panose="020B0604030504040204" pitchFamily="34" charset="0"/>
                <a:cs typeface="Tahoma" panose="020B0604030504040204" pitchFamily="34" charset="0"/>
              </a:rPr>
              <a:t>Билгүүн</a:t>
            </a:r>
            <a:r>
              <a:rPr lang="mn-MN" sz="2400" dirty="0">
                <a:latin typeface="Tahoma" panose="020B0604030504040204" pitchFamily="34" charset="0"/>
                <a:ea typeface="Tahoma" panose="020B0604030504040204" pitchFamily="34" charset="0"/>
                <a:cs typeface="Tahoma" panose="020B0604030504040204" pitchFamily="34" charset="0"/>
              </a:rPr>
              <a:t>; А</a:t>
            </a:r>
            <a:r>
              <a:rPr lang="mn-MN" sz="2400" dirty="0" smtClean="0">
                <a:latin typeface="Tahoma" panose="020B0604030504040204" pitchFamily="34" charset="0"/>
                <a:ea typeface="Tahoma" panose="020B0604030504040204" pitchFamily="34" charset="0"/>
                <a:cs typeface="Tahoma" panose="020B0604030504040204" pitchFamily="34" charset="0"/>
              </a:rPr>
              <a:t>мар </a:t>
            </a:r>
            <a:r>
              <a:rPr lang="mn-MN" sz="2400" dirty="0">
                <a:latin typeface="Tahoma" panose="020B0604030504040204" pitchFamily="34" charset="0"/>
                <a:ea typeface="Tahoma" panose="020B0604030504040204" pitchFamily="34" charset="0"/>
                <a:cs typeface="Tahoma" panose="020B0604030504040204" pitchFamily="34" charset="0"/>
              </a:rPr>
              <a:t>=&gt; 1060</a:t>
            </a:r>
          </a:p>
          <a:p>
            <a:pPr algn="just"/>
            <a:r>
              <a:rPr lang="mn-MN" sz="2400" dirty="0">
                <a:latin typeface="Tahoma" panose="020B0604030504040204" pitchFamily="34" charset="0"/>
                <a:ea typeface="Tahoma" panose="020B0604030504040204" pitchFamily="34" charset="0"/>
                <a:cs typeface="Tahoma" panose="020B0604030504040204" pitchFamily="34" charset="0"/>
              </a:rPr>
              <a:t>Билгүүн; Заяа; Амар == </a:t>
            </a:r>
            <a:r>
              <a:rPr lang="mn-MN" sz="2400" dirty="0" smtClean="0">
                <a:latin typeface="Tahoma" panose="020B0604030504040204" pitchFamily="34" charset="0"/>
                <a:ea typeface="Tahoma" panose="020B0604030504040204" pitchFamily="34" charset="0"/>
                <a:cs typeface="Tahoma" panose="020B0604030504040204" pitchFamily="34" charset="0"/>
              </a:rPr>
              <a:t>1010</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145000" y="6529039"/>
            <a:ext cx="1371600" cy="1371600"/>
          </a:xfrm>
          <a:prstGeom prst="rect">
            <a:avLst/>
          </a:prstGeom>
        </p:spPr>
      </p:pic>
    </p:spTree>
    <p:extLst>
      <p:ext uri="{BB962C8B-B14F-4D97-AF65-F5344CB8AC3E}">
        <p14:creationId xmlns:p14="http://schemas.microsoft.com/office/powerpoint/2010/main" val="203023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5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63000" y="1779181"/>
            <a:ext cx="10439400" cy="7109639"/>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Тайлбар:</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REPEATABLE READ </a:t>
            </a:r>
            <a:r>
              <a:rPr lang="mn-MN" sz="2400" dirty="0" smtClean="0">
                <a:latin typeface="Tahoma" panose="020B0604030504040204" pitchFamily="34" charset="0"/>
                <a:ea typeface="Tahoma" panose="020B0604030504040204" pitchFamily="34" charset="0"/>
                <a:cs typeface="Tahoma" panose="020B0604030504040204" pitchFamily="34" charset="0"/>
              </a:rPr>
              <a:t>тусгаарлалтын </a:t>
            </a:r>
            <a:r>
              <a:rPr lang="mn-MN" sz="2400" dirty="0">
                <a:latin typeface="Tahoma" panose="020B0604030504040204" pitchFamily="34" charset="0"/>
                <a:ea typeface="Tahoma" panose="020B0604030504040204" pitchFamily="34" charset="0"/>
                <a:cs typeface="Tahoma" panose="020B0604030504040204" pitchFamily="34" charset="0"/>
              </a:rPr>
              <a:t>түвшин нь бохир </a:t>
            </a:r>
            <a:r>
              <a:rPr lang="mn-MN" sz="2400" dirty="0" smtClean="0">
                <a:latin typeface="Tahoma" panose="020B0604030504040204" pitchFamily="34" charset="0"/>
                <a:ea typeface="Tahoma" panose="020B0604030504040204" pitchFamily="34" charset="0"/>
                <a:cs typeface="Tahoma" panose="020B0604030504040204" pitchFamily="34" charset="0"/>
              </a:rPr>
              <a:t>уншилт</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болон </a:t>
            </a:r>
            <a:r>
              <a:rPr lang="en-US" sz="2400" dirty="0" smtClean="0">
                <a:latin typeface="Tahoma" panose="020B0604030504040204" pitchFamily="34" charset="0"/>
                <a:ea typeface="Tahoma" panose="020B0604030504040204" pitchFamily="34" charset="0"/>
                <a:cs typeface="Tahoma" panose="020B0604030504040204" pitchFamily="34" charset="0"/>
              </a:rPr>
              <a:t>non-repeatable read</a:t>
            </a:r>
            <a:r>
              <a:rPr lang="mn-MN" sz="2400" dirty="0" smtClean="0">
                <a:latin typeface="Tahoma" panose="020B0604030504040204" pitchFamily="34" charset="0"/>
                <a:ea typeface="Tahoma" panose="020B0604030504040204" pitchFamily="34" charset="0"/>
                <a:cs typeface="Tahoma" panose="020B0604030504040204" pitchFamily="34" charset="0"/>
              </a:rPr>
              <a:t> – ийг зөвшөөрдөггүй. Харин зөвхөн </a:t>
            </a:r>
            <a:r>
              <a:rPr lang="en-US" sz="2400" dirty="0" smtClean="0">
                <a:latin typeface="Tahoma" panose="020B0604030504040204" pitchFamily="34" charset="0"/>
                <a:ea typeface="Tahoma" panose="020B0604030504040204" pitchFamily="34" charset="0"/>
                <a:cs typeface="Tahoma" panose="020B0604030504040204" pitchFamily="34" charset="0"/>
              </a:rPr>
              <a:t>phantoms tuple</a:t>
            </a:r>
            <a:r>
              <a:rPr lang="mn-MN"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 ийг зөвшөөрдөг. Мөн Амарын </a:t>
            </a:r>
            <a:r>
              <a:rPr lang="mn-MN" sz="2400" dirty="0">
                <a:latin typeface="Tahoma" panose="020B0604030504040204" pitchFamily="34" charset="0"/>
                <a:ea typeface="Tahoma" panose="020B0604030504040204" pitchFamily="34" charset="0"/>
                <a:cs typeface="Tahoma" panose="020B0604030504040204" pitchFamily="34" charset="0"/>
              </a:rPr>
              <a:t>тран нь зөвхөн уншилт хийж байгаа </a:t>
            </a:r>
            <a:r>
              <a:rPr lang="mn-MN" sz="2400" dirty="0" smtClean="0">
                <a:latin typeface="Tahoma" panose="020B0604030504040204" pitchFamily="34" charset="0"/>
                <a:ea typeface="Tahoma" panose="020B0604030504040204" pitchFamily="34" charset="0"/>
                <a:cs typeface="Tahoma" panose="020B0604030504040204" pitchFamily="34" charset="0"/>
              </a:rPr>
              <a:t>учраас Билгүүн </a:t>
            </a:r>
            <a:r>
              <a:rPr lang="mn-MN" sz="2400" dirty="0">
                <a:latin typeface="Tahoma" panose="020B0604030504040204" pitchFamily="34" charset="0"/>
                <a:ea typeface="Tahoma" panose="020B0604030504040204" pitchFamily="34" charset="0"/>
                <a:cs typeface="Tahoma" panose="020B0604030504040204" pitchFamily="34" charset="0"/>
              </a:rPr>
              <a:t>болон Заяа тран-д </a:t>
            </a:r>
            <a:r>
              <a:rPr lang="mn-MN" sz="2400" dirty="0" smtClean="0">
                <a:latin typeface="Tahoma" panose="020B0604030504040204" pitchFamily="34" charset="0"/>
                <a:ea typeface="Tahoma" panose="020B0604030504040204" pitchFamily="34" charset="0"/>
                <a:cs typeface="Tahoma" panose="020B0604030504040204" pitchFamily="34" charset="0"/>
              </a:rPr>
              <a:t>ямар нэг асуудал </a:t>
            </a:r>
            <a:r>
              <a:rPr lang="mn-MN" sz="2400" dirty="0">
                <a:latin typeface="Tahoma" panose="020B0604030504040204" pitchFamily="34" charset="0"/>
                <a:ea typeface="Tahoma" panose="020B0604030504040204" pitchFamily="34" charset="0"/>
                <a:cs typeface="Tahoma" panose="020B0604030504040204" pitchFamily="34" charset="0"/>
              </a:rPr>
              <a:t>үүсгэх боломжгүй. </a:t>
            </a:r>
            <a:r>
              <a:rPr lang="mn-MN" sz="2400" dirty="0" smtClean="0">
                <a:latin typeface="Tahoma" panose="020B0604030504040204" pitchFamily="34" charset="0"/>
                <a:ea typeface="Tahoma" panose="020B0604030504040204" pitchFamily="34" charset="0"/>
                <a:cs typeface="Tahoma" panose="020B0604030504040204" pitchFamily="34" charset="0"/>
              </a:rPr>
              <a:t>Харин Билгүүн </a:t>
            </a:r>
            <a:r>
              <a:rPr lang="mn-MN" sz="2400" dirty="0">
                <a:latin typeface="Tahoma" panose="020B0604030504040204" pitchFamily="34" charset="0"/>
                <a:ea typeface="Tahoma" panose="020B0604030504040204" pitchFamily="34" charset="0"/>
                <a:cs typeface="Tahoma" panose="020B0604030504040204" pitchFamily="34" charset="0"/>
              </a:rPr>
              <a:t>болон Заяагийн тран нь Амарын тран – д </a:t>
            </a:r>
            <a:r>
              <a:rPr lang="mn-MN" sz="2400" dirty="0" smtClean="0">
                <a:latin typeface="Tahoma" panose="020B0604030504040204" pitchFamily="34" charset="0"/>
                <a:ea typeface="Tahoma" panose="020B0604030504040204" pitchFamily="34" charset="0"/>
                <a:cs typeface="Tahoma" panose="020B0604030504040204" pitchFamily="34" charset="0"/>
              </a:rPr>
              <a:t>ямар нэг асуудал</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бохир уншилт болон </a:t>
            </a:r>
            <a:r>
              <a:rPr lang="en-US" sz="2400" dirty="0" smtClean="0">
                <a:latin typeface="Tahoma" panose="020B0604030504040204" pitchFamily="34" charset="0"/>
                <a:ea typeface="Tahoma" panose="020B0604030504040204" pitchFamily="34" charset="0"/>
                <a:cs typeface="Tahoma" panose="020B0604030504040204" pitchFamily="34" charset="0"/>
              </a:rPr>
              <a:t>non-repeatable read)</a:t>
            </a:r>
            <a:r>
              <a:rPr lang="mn-MN" sz="2400" dirty="0" smtClean="0">
                <a:latin typeface="Tahoma" panose="020B0604030504040204" pitchFamily="34" charset="0"/>
                <a:ea typeface="Tahoma" panose="020B0604030504040204" pitchFamily="34" charset="0"/>
                <a:cs typeface="Tahoma" panose="020B0604030504040204" pitchFamily="34" charset="0"/>
              </a:rPr>
              <a:t> үүсгэх</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магадлалтай </a:t>
            </a:r>
            <a:r>
              <a:rPr lang="mn-MN" sz="2400" dirty="0">
                <a:latin typeface="Tahoma" panose="020B0604030504040204" pitchFamily="34" charset="0"/>
                <a:ea typeface="Tahoma" panose="020B0604030504040204" pitchFamily="34" charset="0"/>
                <a:cs typeface="Tahoma" panose="020B0604030504040204" pitchFamily="34" charset="0"/>
              </a:rPr>
              <a:t>юм. Мөн билгүүний тран нь зөвхөн бичилт хийнэ, </a:t>
            </a:r>
            <a:r>
              <a:rPr lang="mn-MN" sz="2400" dirty="0" smtClean="0">
                <a:latin typeface="Tahoma" panose="020B0604030504040204" pitchFamily="34" charset="0"/>
                <a:ea typeface="Tahoma" panose="020B0604030504040204" pitchFamily="34" charset="0"/>
                <a:cs typeface="Tahoma" panose="020B0604030504040204" pitchFamily="34" charset="0"/>
              </a:rPr>
              <a:t>харин</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Заяагийн </a:t>
            </a:r>
            <a:r>
              <a:rPr lang="mn-MN" sz="2400" dirty="0">
                <a:latin typeface="Tahoma" panose="020B0604030504040204" pitchFamily="34" charset="0"/>
                <a:ea typeface="Tahoma" panose="020B0604030504040204" pitchFamily="34" charset="0"/>
                <a:cs typeface="Tahoma" panose="020B0604030504040204" pitchFamily="34" charset="0"/>
              </a:rPr>
              <a:t>тран нь зөвхөн устгал хийх юм. </a:t>
            </a:r>
            <a:r>
              <a:rPr lang="en-US" sz="2400" dirty="0">
                <a:latin typeface="Tahoma" panose="020B0604030504040204" pitchFamily="34" charset="0"/>
                <a:ea typeface="Tahoma" panose="020B0604030504040204" pitchFamily="34" charset="0"/>
                <a:cs typeface="Tahoma" panose="020B0604030504040204" pitchFamily="34" charset="0"/>
              </a:rPr>
              <a:t>Delete </a:t>
            </a:r>
            <a:r>
              <a:rPr lang="mn-MN" sz="2400" dirty="0">
                <a:latin typeface="Tahoma" panose="020B0604030504040204" pitchFamily="34" charset="0"/>
                <a:ea typeface="Tahoma" panose="020B0604030504040204" pitchFamily="34" charset="0"/>
                <a:cs typeface="Tahoma" panose="020B0604030504040204" pitchFamily="34" charset="0"/>
              </a:rPr>
              <a:t>нь эхлээд </a:t>
            </a:r>
            <a:r>
              <a:rPr lang="mn-MN" sz="2400" dirty="0" smtClean="0">
                <a:latin typeface="Tahoma" panose="020B0604030504040204" pitchFamily="34" charset="0"/>
                <a:ea typeface="Tahoma" panose="020B0604030504040204" pitchFamily="34" charset="0"/>
                <a:cs typeface="Tahoma" panose="020B0604030504040204" pitchFamily="34" charset="0"/>
              </a:rPr>
              <a:t>уншаад,</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дараа </a:t>
            </a:r>
            <a:r>
              <a:rPr lang="mn-MN" sz="2400" dirty="0">
                <a:latin typeface="Tahoma" panose="020B0604030504040204" pitchFamily="34" charset="0"/>
                <a:ea typeface="Tahoma" panose="020B0604030504040204" pitchFamily="34" charset="0"/>
                <a:cs typeface="Tahoma" panose="020B0604030504040204" pitchFamily="34" charset="0"/>
              </a:rPr>
              <a:t>нь устгадаг. Тийм учраас Билгүүний </a:t>
            </a:r>
            <a:r>
              <a:rPr lang="mn-MN" sz="2400" dirty="0" smtClean="0">
                <a:latin typeface="Tahoma" panose="020B0604030504040204" pitchFamily="34" charset="0"/>
                <a:ea typeface="Tahoma" panose="020B0604030504040204" pitchFamily="34" charset="0"/>
                <a:cs typeface="Tahoma" panose="020B0604030504040204" pitchFamily="34" charset="0"/>
              </a:rPr>
              <a:t>тран</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мөн Заяагийн </a:t>
            </a:r>
            <a:r>
              <a:rPr lang="mn-MN" sz="2400" dirty="0">
                <a:latin typeface="Tahoma" panose="020B0604030504040204" pitchFamily="34" charset="0"/>
                <a:ea typeface="Tahoma" panose="020B0604030504040204" pitchFamily="34" charset="0"/>
                <a:cs typeface="Tahoma" panose="020B0604030504040204" pitchFamily="34" charset="0"/>
              </a:rPr>
              <a:t>тран – д </a:t>
            </a:r>
            <a:r>
              <a:rPr lang="mn-MN" sz="2400" dirty="0" smtClean="0">
                <a:latin typeface="Tahoma" panose="020B0604030504040204" pitchFamily="34" charset="0"/>
                <a:ea typeface="Tahoma" panose="020B0604030504040204" pitchFamily="34" charset="0"/>
                <a:cs typeface="Tahoma" panose="020B0604030504040204" pitchFamily="34" charset="0"/>
              </a:rPr>
              <a:t>мөн</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бохир </a:t>
            </a:r>
            <a:r>
              <a:rPr lang="mn-MN" sz="2400" dirty="0">
                <a:latin typeface="Tahoma" panose="020B0604030504040204" pitchFamily="34" charset="0"/>
                <a:ea typeface="Tahoma" panose="020B0604030504040204" pitchFamily="34" charset="0"/>
                <a:cs typeface="Tahoma" panose="020B0604030504040204" pitchFamily="34" charset="0"/>
              </a:rPr>
              <a:t>уншилт үүсгэх магадлалтай. Амарын тран Билгүүний </a:t>
            </a:r>
            <a:r>
              <a:rPr lang="mn-MN" sz="2400" dirty="0" smtClean="0">
                <a:latin typeface="Tahoma" panose="020B0604030504040204" pitchFamily="34" charset="0"/>
                <a:ea typeface="Tahoma" panose="020B0604030504040204" pitchFamily="34" charset="0"/>
                <a:cs typeface="Tahoma" panose="020B0604030504040204" pitchFamily="34" charset="0"/>
              </a:rPr>
              <a:t>эсвэл</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Заяагийн </a:t>
            </a:r>
            <a:r>
              <a:rPr lang="mn-MN" sz="2400" dirty="0">
                <a:latin typeface="Tahoma" panose="020B0604030504040204" pitchFamily="34" charset="0"/>
                <a:ea typeface="Tahoma" panose="020B0604030504040204" pitchFamily="34" charset="0"/>
                <a:cs typeface="Tahoma" panose="020B0604030504040204" pitchFamily="34" charset="0"/>
              </a:rPr>
              <a:t>тран-ы </a:t>
            </a:r>
            <a:r>
              <a:rPr lang="en-US" sz="2400" dirty="0">
                <a:latin typeface="Tahoma" panose="020B0604030504040204" pitchFamily="34" charset="0"/>
                <a:ea typeface="Tahoma" panose="020B0604030504040204" pitchFamily="34" charset="0"/>
                <a:cs typeface="Tahoma" panose="020B0604030504040204" pitchFamily="34" charset="0"/>
              </a:rPr>
              <a:t>statement – </a:t>
            </a:r>
            <a:r>
              <a:rPr lang="mn-MN" sz="2400" dirty="0">
                <a:latin typeface="Tahoma" panose="020B0604030504040204" pitchFamily="34" charset="0"/>
                <a:ea typeface="Tahoma" panose="020B0604030504040204" pitchFamily="34" charset="0"/>
                <a:cs typeface="Tahoma" panose="020B0604030504040204" pitchFamily="34" charset="0"/>
              </a:rPr>
              <a:t>үүдийн голоор орж ажиллах </a:t>
            </a:r>
            <a:r>
              <a:rPr lang="mn-MN" sz="2400" dirty="0" smtClean="0">
                <a:latin typeface="Tahoma" panose="020B0604030504040204" pitchFamily="34" charset="0"/>
                <a:ea typeface="Tahoma" panose="020B0604030504040204" pitchFamily="34" charset="0"/>
                <a:cs typeface="Tahoma" panose="020B0604030504040204" pitchFamily="34" charset="0"/>
              </a:rPr>
              <a:t>боломжгүй учир </a:t>
            </a:r>
            <a:r>
              <a:rPr lang="mn-MN" sz="2400" dirty="0">
                <a:latin typeface="Tahoma" panose="020B0604030504040204" pitchFamily="34" charset="0"/>
                <a:ea typeface="Tahoma" panose="020B0604030504040204" pitchFamily="34" charset="0"/>
                <a:cs typeface="Tahoma" panose="020B0604030504040204" pitchFamily="34" charset="0"/>
              </a:rPr>
              <a:t>нь </a:t>
            </a:r>
            <a:r>
              <a:rPr lang="mn-MN" sz="2400" dirty="0" smtClean="0">
                <a:latin typeface="Tahoma" panose="020B0604030504040204" pitchFamily="34" charset="0"/>
                <a:ea typeface="Tahoma" panose="020B0604030504040204" pitchFamily="34" charset="0"/>
                <a:cs typeface="Tahoma" panose="020B0604030504040204" pitchFamily="34" charset="0"/>
              </a:rPr>
              <a:t>тэгэх </a:t>
            </a:r>
            <a:r>
              <a:rPr lang="mn-MN" sz="2400" dirty="0">
                <a:latin typeface="Tahoma" panose="020B0604030504040204" pitchFamily="34" charset="0"/>
                <a:ea typeface="Tahoma" panose="020B0604030504040204" pitchFamily="34" charset="0"/>
                <a:cs typeface="Tahoma" panose="020B0604030504040204" pitchFamily="34" charset="0"/>
              </a:rPr>
              <a:t>үед Амарын тран-д бохир уншилт үүснэ. Дараагийн </a:t>
            </a:r>
            <a:r>
              <a:rPr lang="mn-MN" sz="2400" dirty="0" smtClean="0">
                <a:latin typeface="Tahoma" panose="020B0604030504040204" pitchFamily="34" charset="0"/>
                <a:ea typeface="Tahoma" panose="020B0604030504040204" pitchFamily="34" charset="0"/>
                <a:cs typeface="Tahoma" panose="020B0604030504040204" pitchFamily="34" charset="0"/>
              </a:rPr>
              <a:t>нэг тохиолдол </a:t>
            </a:r>
            <a:r>
              <a:rPr lang="mn-MN" sz="2400" dirty="0">
                <a:latin typeface="Tahoma" panose="020B0604030504040204" pitchFamily="34" charset="0"/>
                <a:ea typeface="Tahoma" panose="020B0604030504040204" pitchFamily="34" charset="0"/>
                <a:cs typeface="Tahoma" panose="020B0604030504040204" pitchFamily="34" charset="0"/>
              </a:rPr>
              <a:t>нь Заяагийн 2 </a:t>
            </a:r>
            <a:r>
              <a:rPr lang="en-US" sz="2400" dirty="0">
                <a:latin typeface="Tahoma" panose="020B0604030504040204" pitchFamily="34" charset="0"/>
                <a:ea typeface="Tahoma" panose="020B0604030504040204" pitchFamily="34" charset="0"/>
                <a:cs typeface="Tahoma" panose="020B0604030504040204" pitchFamily="34" charset="0"/>
              </a:rPr>
              <a:t>delete – </a:t>
            </a:r>
            <a:r>
              <a:rPr lang="mn-MN" sz="2400" dirty="0">
                <a:latin typeface="Tahoma" panose="020B0604030504040204" pitchFamily="34" charset="0"/>
                <a:ea typeface="Tahoma" panose="020B0604030504040204" pitchFamily="34" charset="0"/>
                <a:cs typeface="Tahoma" panose="020B0604030504040204" pitchFamily="34" charset="0"/>
              </a:rPr>
              <a:t>ийн голоор Амарын тран </a:t>
            </a:r>
            <a:r>
              <a:rPr lang="mn-MN" sz="2400" dirty="0" smtClean="0">
                <a:latin typeface="Tahoma" panose="020B0604030504040204" pitchFamily="34" charset="0"/>
                <a:ea typeface="Tahoma" panose="020B0604030504040204" pitchFamily="34" charset="0"/>
                <a:cs typeface="Tahoma" panose="020B0604030504040204" pitchFamily="34" charset="0"/>
              </a:rPr>
              <a:t>бүхлээрээ орж </a:t>
            </a:r>
            <a:r>
              <a:rPr lang="mn-MN" sz="2400" dirty="0">
                <a:latin typeface="Tahoma" panose="020B0604030504040204" pitchFamily="34" charset="0"/>
                <a:ea typeface="Tahoma" panose="020B0604030504040204" pitchFamily="34" charset="0"/>
                <a:cs typeface="Tahoma" panose="020B0604030504040204" pitchFamily="34" charset="0"/>
              </a:rPr>
              <a:t>ажиллах юм. Энэ тохиолдолд Заяагийн тран нь бохир </a:t>
            </a:r>
            <a:r>
              <a:rPr lang="mn-MN" sz="2400" dirty="0" smtClean="0">
                <a:latin typeface="Tahoma" panose="020B0604030504040204" pitchFamily="34" charset="0"/>
                <a:ea typeface="Tahoma" panose="020B0604030504040204" pitchFamily="34" charset="0"/>
                <a:cs typeface="Tahoma" panose="020B0604030504040204" pitchFamily="34" charset="0"/>
              </a:rPr>
              <a:t>уншилт хийхгүй бөгөөд 2 </a:t>
            </a:r>
            <a:r>
              <a:rPr lang="en-US" sz="2400" dirty="0" smtClean="0">
                <a:latin typeface="Tahoma" panose="020B0604030504040204" pitchFamily="34" charset="0"/>
                <a:ea typeface="Tahoma" panose="020B0604030504040204" pitchFamily="34" charset="0"/>
                <a:cs typeface="Tahoma" panose="020B0604030504040204" pitchFamily="34" charset="0"/>
              </a:rPr>
              <a:t>delete statement </a:t>
            </a:r>
            <a:r>
              <a:rPr lang="mn-MN" sz="2400" dirty="0" smtClean="0">
                <a:latin typeface="Tahoma" panose="020B0604030504040204" pitchFamily="34" charset="0"/>
                <a:ea typeface="Tahoma" panose="020B0604030504040204" pitchFamily="34" charset="0"/>
                <a:cs typeface="Tahoma" panose="020B0604030504040204" pitchFamily="34" charset="0"/>
              </a:rPr>
              <a:t>нь уншилт хийдэг гэдгээс голоор нь</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insert </a:t>
            </a:r>
            <a:r>
              <a:rPr lang="mn-MN" sz="2400" dirty="0" smtClean="0">
                <a:latin typeface="Tahoma" panose="020B0604030504040204" pitchFamily="34" charset="0"/>
                <a:ea typeface="Tahoma" panose="020B0604030504040204" pitchFamily="34" charset="0"/>
                <a:cs typeface="Tahoma" panose="020B0604030504040204" pitchFamily="34" charset="0"/>
              </a:rPr>
              <a:t>хийгдэх үед </a:t>
            </a:r>
            <a:r>
              <a:rPr lang="en-US" sz="2400" dirty="0" smtClean="0">
                <a:latin typeface="Tahoma" panose="020B0604030504040204" pitchFamily="34" charset="0"/>
                <a:ea typeface="Tahoma" panose="020B0604030504040204" pitchFamily="34" charset="0"/>
                <a:cs typeface="Tahoma" panose="020B0604030504040204" pitchFamily="34" charset="0"/>
              </a:rPr>
              <a:t>phantoms tuple </a:t>
            </a:r>
            <a:r>
              <a:rPr lang="mn-MN" sz="2400" dirty="0" smtClean="0">
                <a:latin typeface="Tahoma" panose="020B0604030504040204" pitchFamily="34" charset="0"/>
                <a:ea typeface="Tahoma" panose="020B0604030504040204" pitchFamily="34" charset="0"/>
                <a:cs typeface="Tahoma" panose="020B0604030504040204" pitchFamily="34" charset="0"/>
              </a:rPr>
              <a:t>үүснэ гэхдээ үүнийг </a:t>
            </a:r>
            <a:r>
              <a:rPr lang="en-US" sz="2400" dirty="0" smtClean="0">
                <a:latin typeface="Tahoma" panose="020B0604030504040204" pitchFamily="34" charset="0"/>
                <a:ea typeface="Tahoma" panose="020B0604030504040204" pitchFamily="34" charset="0"/>
                <a:cs typeface="Tahoma" panose="020B0604030504040204" pitchFamily="34" charset="0"/>
              </a:rPr>
              <a:t>repeatable read</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isolation level </a:t>
            </a:r>
            <a:r>
              <a:rPr lang="mn-MN" sz="2400" dirty="0" smtClean="0">
                <a:latin typeface="Tahoma" panose="020B0604030504040204" pitchFamily="34" charset="0"/>
                <a:ea typeface="Tahoma" panose="020B0604030504040204" pitchFamily="34" charset="0"/>
                <a:cs typeface="Tahoma" panose="020B0604030504040204" pitchFamily="34" charset="0"/>
              </a:rPr>
              <a:t>зөвшөөрөх тул </a:t>
            </a:r>
            <a:r>
              <a:rPr lang="mn-MN" sz="2400" dirty="0">
                <a:latin typeface="Tahoma" panose="020B0604030504040204" pitchFamily="34" charset="0"/>
                <a:ea typeface="Tahoma" panose="020B0604030504040204" pitchFamily="34" charset="0"/>
                <a:cs typeface="Tahoma" panose="020B0604030504040204" pitchFamily="34" charset="0"/>
              </a:rPr>
              <a:t>ингэж ажиллах боломжтой </a:t>
            </a:r>
            <a:r>
              <a:rPr lang="mn-MN" sz="2400" dirty="0" smtClean="0">
                <a:latin typeface="Tahoma" panose="020B0604030504040204" pitchFamily="34" charset="0"/>
                <a:ea typeface="Tahoma" panose="020B0604030504040204" pitchFamily="34" charset="0"/>
                <a:cs typeface="Tahoma" panose="020B0604030504040204" pitchFamily="34" charset="0"/>
              </a:rPr>
              <a:t>юм. Заяа</a:t>
            </a:r>
            <a:r>
              <a:rPr lang="mn-MN" sz="2400" dirty="0">
                <a:latin typeface="Tahoma" panose="020B0604030504040204" pitchFamily="34" charset="0"/>
                <a:ea typeface="Tahoma" panose="020B0604030504040204" pitchFamily="34" charset="0"/>
                <a:cs typeface="Tahoma" panose="020B0604030504040204" pitchFamily="34" charset="0"/>
              </a:rPr>
              <a:t>: Билгүүн; Амар =&gt; 1040 олдоно. Эндээс Амарын тран-ы </a:t>
            </a:r>
            <a:r>
              <a:rPr lang="mn-MN" sz="2400" dirty="0" smtClean="0">
                <a:latin typeface="Tahoma" panose="020B0604030504040204" pitchFamily="34" charset="0"/>
                <a:ea typeface="Tahoma" panose="020B0604030504040204" pitchFamily="34" charset="0"/>
                <a:cs typeface="Tahoma" panose="020B0604030504040204" pitchFamily="34" charset="0"/>
              </a:rPr>
              <a:t>буцаах болох </a:t>
            </a:r>
            <a:r>
              <a:rPr lang="mn-MN" sz="2400" dirty="0">
                <a:latin typeface="Tahoma" panose="020B0604030504040204" pitchFamily="34" charset="0"/>
                <a:ea typeface="Tahoma" panose="020B0604030504040204" pitchFamily="34" charset="0"/>
                <a:cs typeface="Tahoma" panose="020B0604030504040204" pitchFamily="34" charset="0"/>
              </a:rPr>
              <a:t>утгууд: 1000, 1010, 1040, 1060 </a:t>
            </a:r>
            <a:r>
              <a:rPr lang="mn-MN" sz="2400" dirty="0" smtClean="0">
                <a:latin typeface="Tahoma" panose="020B0604030504040204" pitchFamily="34" charset="0"/>
                <a:ea typeface="Tahoma" panose="020B0604030504040204" pitchFamily="34" charset="0"/>
                <a:cs typeface="Tahoma" panose="020B0604030504040204" pitchFamily="34" charset="0"/>
              </a:rPr>
              <a:t>болно</a:t>
            </a:r>
            <a:r>
              <a:rPr lang="en-US" sz="2400" dirty="0">
                <a:latin typeface="Tahoma" panose="020B0604030504040204" pitchFamily="34" charset="0"/>
                <a:ea typeface="Tahoma" panose="020B0604030504040204" pitchFamily="34" charset="0"/>
                <a:cs typeface="Tahoma" panose="020B0604030504040204" pitchFamily="34" charset="0"/>
              </a:rPr>
              <a:t>.</a:t>
            </a:r>
            <a:endParaRPr lang="mn-MN" sz="2400" dirty="0">
              <a:latin typeface="Tahoma" panose="020B0604030504040204" pitchFamily="34" charset="0"/>
              <a:ea typeface="Tahoma" panose="020B0604030504040204" pitchFamily="34" charset="0"/>
              <a:cs typeface="Tahoma" panose="020B0604030504040204" pitchFamily="34" charset="0"/>
            </a:endParaRPr>
          </a:p>
        </p:txBody>
      </p:sp>
      <p:grpSp>
        <p:nvGrpSpPr>
          <p:cNvPr id="5" name="Group 4"/>
          <p:cNvGrpSpPr/>
          <p:nvPr/>
        </p:nvGrpSpPr>
        <p:grpSpPr>
          <a:xfrm>
            <a:off x="152400" y="3177487"/>
            <a:ext cx="8464825" cy="4313026"/>
            <a:chOff x="679174" y="2253568"/>
            <a:chExt cx="6203321" cy="2694918"/>
          </a:xfrm>
        </p:grpSpPr>
        <p:sp>
          <p:nvSpPr>
            <p:cNvPr id="6" name="TextBox 5"/>
            <p:cNvSpPr txBox="1"/>
            <p:nvPr/>
          </p:nvSpPr>
          <p:spPr>
            <a:xfrm>
              <a:off x="3331968" y="2253568"/>
              <a:ext cx="3550527" cy="596157"/>
            </a:xfrm>
            <a:prstGeom prst="rect">
              <a:avLst/>
            </a:prstGeom>
            <a:solidFill>
              <a:schemeClr val="bg1"/>
            </a:solidFill>
            <a:ln>
              <a:solidFill>
                <a:srgbClr val="00B050"/>
              </a:solidFill>
            </a:ln>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select sum(x) from R;</a:t>
              </a:r>
            </a:p>
            <a:p>
              <a:r>
                <a:rPr lang="en-US" sz="2800" dirty="0" smtClean="0">
                  <a:latin typeface="Tahoma" panose="020B0604030504040204" pitchFamily="34" charset="0"/>
                  <a:ea typeface="Tahoma" panose="020B0604030504040204" pitchFamily="34" charset="0"/>
                  <a:cs typeface="Tahoma" panose="020B0604030504040204" pitchFamily="34" charset="0"/>
                </a:rPr>
                <a:t>commit;</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3331968" y="2892791"/>
              <a:ext cx="3550527" cy="1134621"/>
            </a:xfrm>
            <a:prstGeom prst="rect">
              <a:avLst/>
            </a:prstGeom>
            <a:solidFill>
              <a:schemeClr val="bg1"/>
            </a:solidFill>
            <a:ln>
              <a:solidFill>
                <a:schemeClr val="accent6">
                  <a:lumMod val="75000"/>
                </a:schemeClr>
              </a:solidFill>
            </a:ln>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insert into R values (10);</a:t>
              </a:r>
            </a:p>
            <a:p>
              <a:r>
                <a:rPr lang="en-US" sz="2800" dirty="0" smtClean="0">
                  <a:latin typeface="Tahoma" panose="020B0604030504040204" pitchFamily="34" charset="0"/>
                  <a:ea typeface="Tahoma" panose="020B0604030504040204" pitchFamily="34" charset="0"/>
                  <a:cs typeface="Tahoma" panose="020B0604030504040204" pitchFamily="34" charset="0"/>
                </a:rPr>
                <a:t>insert </a:t>
              </a:r>
              <a:r>
                <a:rPr lang="en-US" sz="2800" dirty="0">
                  <a:latin typeface="Tahoma" panose="020B0604030504040204" pitchFamily="34" charset="0"/>
                  <a:ea typeface="Tahoma" panose="020B0604030504040204" pitchFamily="34" charset="0"/>
                  <a:cs typeface="Tahoma" panose="020B0604030504040204" pitchFamily="34" charset="0"/>
                </a:rPr>
                <a:t>into R values (20);</a:t>
              </a:r>
            </a:p>
            <a:p>
              <a:r>
                <a:rPr lang="en-US" sz="2800" dirty="0" smtClean="0">
                  <a:latin typeface="Tahoma" panose="020B0604030504040204" pitchFamily="34" charset="0"/>
                  <a:ea typeface="Tahoma" panose="020B0604030504040204" pitchFamily="34" charset="0"/>
                  <a:cs typeface="Tahoma" panose="020B0604030504040204" pitchFamily="34" charset="0"/>
                </a:rPr>
                <a:t>insert </a:t>
              </a:r>
              <a:r>
                <a:rPr lang="en-US" sz="2800" dirty="0">
                  <a:latin typeface="Tahoma" panose="020B0604030504040204" pitchFamily="34" charset="0"/>
                  <a:ea typeface="Tahoma" panose="020B0604030504040204" pitchFamily="34" charset="0"/>
                  <a:cs typeface="Tahoma" panose="020B0604030504040204" pitchFamily="34" charset="0"/>
                </a:rPr>
                <a:t>into R values (30);</a:t>
              </a:r>
            </a:p>
            <a:p>
              <a:r>
                <a:rPr lang="en-US" sz="2800" dirty="0" smtClean="0">
                  <a:latin typeface="Tahoma" panose="020B0604030504040204" pitchFamily="34" charset="0"/>
                  <a:ea typeface="Tahoma" panose="020B0604030504040204" pitchFamily="34" charset="0"/>
                  <a:cs typeface="Tahoma" panose="020B0604030504040204" pitchFamily="34" charset="0"/>
                </a:rPr>
                <a:t>commit</a:t>
              </a:r>
              <a:r>
                <a:rPr lang="en-US" sz="2800" dirty="0">
                  <a:latin typeface="Tahoma" panose="020B0604030504040204" pitchFamily="34" charset="0"/>
                  <a:ea typeface="Tahoma" panose="020B0604030504040204" pitchFamily="34" charset="0"/>
                  <a:cs typeface="Tahoma" panose="020B0604030504040204" pitchFamily="34" charset="0"/>
                </a:rPr>
                <a:t>;</a:t>
              </a:r>
            </a:p>
          </p:txBody>
        </p:sp>
        <p:sp>
          <p:nvSpPr>
            <p:cNvPr id="8" name="TextBox 7"/>
            <p:cNvSpPr txBox="1"/>
            <p:nvPr/>
          </p:nvSpPr>
          <p:spPr>
            <a:xfrm>
              <a:off x="679174" y="2253568"/>
              <a:ext cx="2514600" cy="288463"/>
            </a:xfrm>
            <a:prstGeom prst="rect">
              <a:avLst/>
            </a:prstGeom>
            <a:solidFill>
              <a:schemeClr val="bg1"/>
            </a:solidFill>
            <a:ln>
              <a:solidFill>
                <a:srgbClr val="00B050"/>
              </a:solidFill>
            </a:ln>
          </p:spPr>
          <p:txBody>
            <a:bodyPr wrap="square" rtlCol="0">
              <a:spAutoFit/>
            </a:bodyPr>
            <a:lstStyle/>
            <a:p>
              <a:r>
                <a:rPr lang="mn-MN" sz="2400" dirty="0" smtClean="0">
                  <a:latin typeface="Tahoma" panose="020B0604030504040204" pitchFamily="34" charset="0"/>
                  <a:ea typeface="Tahoma" panose="020B0604030504040204" pitchFamily="34" charset="0"/>
                  <a:cs typeface="Tahoma" panose="020B0604030504040204" pitchFamily="34" charset="0"/>
                </a:rPr>
                <a:t>Амарын Транзакш</a:t>
              </a:r>
              <a:r>
                <a:rPr lang="mn-MN" sz="2400" dirty="0">
                  <a:latin typeface="Tahoma" panose="020B0604030504040204" pitchFamily="34" charset="0"/>
                  <a:ea typeface="Tahoma" panose="020B0604030504040204" pitchFamily="34" charset="0"/>
                  <a:cs typeface="Tahoma" panose="020B0604030504040204" pitchFamily="34" charset="0"/>
                </a:rPr>
                <a:t>и</a:t>
              </a:r>
              <a:r>
                <a:rPr lang="mn-MN" sz="2400" dirty="0" smtClean="0">
                  <a:latin typeface="Tahoma" panose="020B0604030504040204" pitchFamily="34" charset="0"/>
                  <a:ea typeface="Tahoma" panose="020B0604030504040204" pitchFamily="34" charset="0"/>
                  <a:cs typeface="Tahoma" panose="020B0604030504040204" pitchFamily="34" charset="0"/>
                </a:rPr>
                <a:t>н:</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679174" y="2892791"/>
              <a:ext cx="2514600" cy="519234"/>
            </a:xfrm>
            <a:prstGeom prst="rect">
              <a:avLst/>
            </a:prstGeom>
            <a:solidFill>
              <a:schemeClr val="bg1"/>
            </a:solidFill>
            <a:ln>
              <a:solidFill>
                <a:schemeClr val="accent6">
                  <a:lumMod val="75000"/>
                </a:schemeClr>
              </a:solidFill>
            </a:ln>
          </p:spPr>
          <p:txBody>
            <a:bodyPr wrap="square" rtlCol="0">
              <a:spAutoFit/>
            </a:bodyPr>
            <a:lstStyle/>
            <a:p>
              <a:r>
                <a:rPr lang="mn-MN" sz="2400" dirty="0" smtClean="0">
                  <a:latin typeface="Tahoma" panose="020B0604030504040204" pitchFamily="34" charset="0"/>
                  <a:ea typeface="Tahoma" panose="020B0604030504040204" pitchFamily="34" charset="0"/>
                  <a:cs typeface="Tahoma" panose="020B0604030504040204" pitchFamily="34" charset="0"/>
                </a:rPr>
                <a:t>Билгүүний Транзакшин:</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685800" y="4083097"/>
              <a:ext cx="2514600" cy="288463"/>
            </a:xfrm>
            <a:prstGeom prst="rect">
              <a:avLst/>
            </a:prstGeom>
            <a:solidFill>
              <a:schemeClr val="bg1"/>
            </a:solidFill>
            <a:ln>
              <a:solidFill>
                <a:srgbClr val="FF0000"/>
              </a:solidFill>
            </a:ln>
          </p:spPr>
          <p:txBody>
            <a:bodyPr wrap="square" rtlCol="0">
              <a:spAutoFit/>
            </a:bodyPr>
            <a:lstStyle/>
            <a:p>
              <a:r>
                <a:rPr lang="mn-MN" sz="2400" dirty="0" smtClean="0">
                  <a:latin typeface="Tahoma" panose="020B0604030504040204" pitchFamily="34" charset="0"/>
                  <a:ea typeface="Tahoma" panose="020B0604030504040204" pitchFamily="34" charset="0"/>
                  <a:cs typeface="Tahoma" panose="020B0604030504040204" pitchFamily="34" charset="0"/>
                </a:rPr>
                <a:t>Заяагийн Транзакшин:</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3331968" y="4083097"/>
              <a:ext cx="3550527" cy="865389"/>
            </a:xfrm>
            <a:prstGeom prst="rect">
              <a:avLst/>
            </a:prstGeom>
            <a:solidFill>
              <a:schemeClr val="bg1"/>
            </a:solidFill>
            <a:ln>
              <a:solidFill>
                <a:srgbClr val="FF0000"/>
              </a:solidFill>
            </a:ln>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 delete from R where x=30;</a:t>
              </a:r>
            </a:p>
            <a:p>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smtClean="0">
                  <a:latin typeface="Tahoma" panose="020B0604030504040204" pitchFamily="34" charset="0"/>
                  <a:ea typeface="Tahoma" panose="020B0604030504040204" pitchFamily="34" charset="0"/>
                  <a:cs typeface="Tahoma" panose="020B0604030504040204" pitchFamily="34" charset="0"/>
                </a:rPr>
                <a:t>delete </a:t>
              </a:r>
              <a:r>
                <a:rPr lang="en-US" sz="2800" dirty="0">
                  <a:latin typeface="Tahoma" panose="020B0604030504040204" pitchFamily="34" charset="0"/>
                  <a:ea typeface="Tahoma" panose="020B0604030504040204" pitchFamily="34" charset="0"/>
                  <a:cs typeface="Tahoma" panose="020B0604030504040204" pitchFamily="34" charset="0"/>
                </a:rPr>
                <a:t>from R where x=20;</a:t>
              </a:r>
            </a:p>
            <a:p>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smtClean="0">
                  <a:latin typeface="Tahoma" panose="020B0604030504040204" pitchFamily="34" charset="0"/>
                  <a:ea typeface="Tahoma" panose="020B0604030504040204" pitchFamily="34" charset="0"/>
                  <a:cs typeface="Tahoma" panose="020B0604030504040204" pitchFamily="34" charset="0"/>
                </a:rPr>
                <a:t>commit</a:t>
              </a:r>
              <a:r>
                <a:rPr lang="en-US" sz="2800" dirty="0">
                  <a:latin typeface="Tahoma" panose="020B0604030504040204" pitchFamily="34" charset="0"/>
                  <a:ea typeface="Tahoma" panose="020B0604030504040204" pitchFamily="34" charset="0"/>
                  <a:cs typeface="Tahoma" panose="020B0604030504040204" pitchFamily="34" charset="0"/>
                </a:rPr>
                <a:t>;</a:t>
              </a:r>
            </a:p>
          </p:txBody>
        </p:sp>
      </p:gr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85958" y="7772400"/>
            <a:ext cx="1385584" cy="1385584"/>
          </a:xfrm>
          <a:prstGeom prst="rect">
            <a:avLst/>
          </a:prstGeom>
        </p:spPr>
      </p:pic>
    </p:spTree>
    <p:extLst>
      <p:ext uri="{BB962C8B-B14F-4D97-AF65-F5344CB8AC3E}">
        <p14:creationId xmlns:p14="http://schemas.microsoft.com/office/powerpoint/2010/main" val="6332171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64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447799"/>
            <a:ext cx="18059400" cy="3600986"/>
          </a:xfrm>
          <a:prstGeom prst="rect">
            <a:avLst/>
          </a:prstGeom>
          <a:noFill/>
          <a:ln w="15875">
            <a:solidFill>
              <a:schemeClr val="tx1"/>
            </a:solidFill>
          </a:ln>
        </p:spPr>
        <p:txBody>
          <a:bodyPr wrap="square" rtlCol="0">
            <a:spAutoFit/>
          </a:bodyPr>
          <a:lstStyle/>
          <a:p>
            <a:pPr algn="just"/>
            <a:r>
              <a:rPr lang="mn-MN" sz="2800" b="1" dirty="0">
                <a:latin typeface="Tahoma" panose="020B0604030504040204" pitchFamily="34" charset="0"/>
                <a:ea typeface="Tahoma" panose="020B0604030504040204" pitchFamily="34" charset="0"/>
                <a:cs typeface="Tahoma" panose="020B0604030504040204" pitchFamily="34" charset="0"/>
              </a:rPr>
              <a:t>5</a:t>
            </a:r>
            <a:r>
              <a:rPr lang="mn-MN" sz="2800" b="1"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Мэдрэгч </a:t>
            </a:r>
            <a:r>
              <a:rPr lang="mn-MN" sz="2400" dirty="0">
                <a:latin typeface="Tahoma" panose="020B0604030504040204" pitchFamily="34" charset="0"/>
                <a:ea typeface="Tahoma" panose="020B0604030504040204" pitchFamily="34" charset="0"/>
                <a:cs typeface="Tahoma" panose="020B0604030504040204" pitchFamily="34" charset="0"/>
              </a:rPr>
              <a:t>төхөөрөмжүүдээс ирсэн уншилт (хугацааны тодорхой агшинд мэдрэгч орчиноо унших)бүрийг дараах хүснэгтэд </a:t>
            </a:r>
            <a:r>
              <a:rPr lang="mn-MN" sz="2400" dirty="0" smtClean="0">
                <a:latin typeface="Tahoma" panose="020B0604030504040204" pitchFamily="34" charset="0"/>
                <a:ea typeface="Tahoma" panose="020B0604030504040204" pitchFamily="34" charset="0"/>
                <a:cs typeface="Tahoma" panose="020B0604030504040204" pitchFamily="34" charset="0"/>
              </a:rPr>
              <a:t>хадгалдаг: </a:t>
            </a:r>
            <a:r>
              <a:rPr lang="en-US" sz="2400" dirty="0" smtClean="0">
                <a:latin typeface="Tahoma" panose="020B0604030504040204" pitchFamily="34" charset="0"/>
                <a:ea typeface="Tahoma" panose="020B0604030504040204" pitchFamily="34" charset="0"/>
                <a:cs typeface="Tahoma" panose="020B0604030504040204" pitchFamily="34" charset="0"/>
              </a:rPr>
              <a:t>Temps(</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sensorID</a:t>
            </a:r>
            <a:r>
              <a:rPr lang="en-US" sz="2400" dirty="0">
                <a:latin typeface="Tahoma" panose="020B0604030504040204" pitchFamily="34" charset="0"/>
                <a:ea typeface="Tahoma" panose="020B0604030504040204" pitchFamily="34" charset="0"/>
                <a:cs typeface="Tahoma" panose="020B0604030504040204" pitchFamily="34" charset="0"/>
              </a:rPr>
              <a:t>, time, temp</a:t>
            </a:r>
            <a:r>
              <a:rPr lang="en-US" sz="2400" dirty="0" smtClean="0">
                <a:latin typeface="Tahoma" panose="020B0604030504040204" pitchFamily="34" charset="0"/>
                <a:ea typeface="Tahoma" panose="020B0604030504040204" pitchFamily="34" charset="0"/>
                <a:cs typeface="Tahoma" panose="020B0604030504040204" pitchFamily="34" charset="0"/>
              </a:rPr>
              <a:t>)</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Уг </a:t>
            </a:r>
            <a:r>
              <a:rPr lang="mn-MN" sz="2400" dirty="0">
                <a:latin typeface="Tahoma" panose="020B0604030504040204" pitchFamily="34" charset="0"/>
                <a:ea typeface="Tahoma" panose="020B0604030504040204" pitchFamily="34" charset="0"/>
                <a:cs typeface="Tahoma" panose="020B0604030504040204" pitchFamily="34" charset="0"/>
              </a:rPr>
              <a:t>хүснэгтийн [</a:t>
            </a:r>
            <a:r>
              <a:rPr lang="en-US" sz="2400" dirty="0">
                <a:latin typeface="Tahoma" panose="020B0604030504040204" pitchFamily="34" charset="0"/>
                <a:ea typeface="Tahoma" panose="020B0604030504040204" pitchFamily="34" charset="0"/>
                <a:cs typeface="Tahoma" panose="020B0604030504040204" pitchFamily="34" charset="0"/>
              </a:rPr>
              <a:t>sensorID, time] </a:t>
            </a:r>
            <a:r>
              <a:rPr lang="mn-MN" sz="2400" dirty="0">
                <a:latin typeface="Tahoma" panose="020B0604030504040204" pitchFamily="34" charset="0"/>
                <a:ea typeface="Tahoma" panose="020B0604030504040204" pitchFamily="34" charset="0"/>
                <a:cs typeface="Tahoma" panose="020B0604030504040204" pitchFamily="34" charset="0"/>
              </a:rPr>
              <a:t>хослол </a:t>
            </a:r>
            <a:r>
              <a:rPr lang="en-US" sz="2400" dirty="0">
                <a:latin typeface="Tahoma" panose="020B0604030504040204" pitchFamily="34" charset="0"/>
                <a:ea typeface="Tahoma" panose="020B0604030504040204" pitchFamily="34" charset="0"/>
                <a:cs typeface="Tahoma" panose="020B0604030504040204" pitchFamily="34" charset="0"/>
              </a:rPr>
              <a:t>unique </a:t>
            </a:r>
            <a:r>
              <a:rPr lang="mn-MN" sz="2400" dirty="0">
                <a:latin typeface="Tahoma" panose="020B0604030504040204" pitchFamily="34" charset="0"/>
                <a:ea typeface="Tahoma" panose="020B0604030504040204" pitchFamily="34" charset="0"/>
                <a:cs typeface="Tahoma" panose="020B0604030504040204" pitchFamily="34" charset="0"/>
              </a:rPr>
              <a:t>ба доорх асуулга </a:t>
            </a:r>
            <a:r>
              <a:rPr lang="mn-MN" sz="2400" dirty="0" smtClean="0">
                <a:latin typeface="Tahoma" panose="020B0604030504040204" pitchFamily="34" charset="0"/>
                <a:ea typeface="Tahoma" panose="020B0604030504040204" pitchFamily="34" charset="0"/>
                <a:cs typeface="Tahoma" panose="020B0604030504040204" pitchFamily="34" charset="0"/>
              </a:rPr>
              <a:t>өгөгдөв: </a:t>
            </a:r>
            <a:r>
              <a:rPr lang="en-US" sz="28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Select </a:t>
            </a:r>
            <a:r>
              <a:rPr lang="en-US" sz="28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from Temps Where sensorID = ‘sensor541’  and time  = ’11:15:06</a:t>
            </a:r>
            <a:r>
              <a:rPr lang="en-US" sz="28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a:t>
            </a:r>
            <a:endParaRPr lang="mn-MN" sz="28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Дараах </a:t>
            </a:r>
            <a:r>
              <a:rPr lang="mn-MN" sz="2400" dirty="0">
                <a:latin typeface="Tahoma" panose="020B0604030504040204" pitchFamily="34" charset="0"/>
                <a:ea typeface="Tahoma" panose="020B0604030504040204" pitchFamily="34" charset="0"/>
                <a:cs typeface="Tahoma" panose="020B0604030504040204" pitchFamily="34" charset="0"/>
              </a:rPr>
              <a:t>тохиолдуудад дээрх асуулгын хандалт хийх мөрийн тоо (хамгийн муу тохиолдолд)-г олж, тайлбарла. Индекс рүү хандалтыг </a:t>
            </a:r>
            <a:r>
              <a:rPr lang="mn-MN" sz="2400" dirty="0" smtClean="0">
                <a:latin typeface="Tahoma" panose="020B0604030504040204" pitchFamily="34" charset="0"/>
                <a:ea typeface="Tahoma" panose="020B0604030504040204" pitchFamily="34" charset="0"/>
                <a:cs typeface="Tahoma" panose="020B0604030504040204" pitchFamily="34" charset="0"/>
              </a:rPr>
              <a:t>тоолохгүй. </a:t>
            </a:r>
            <a:r>
              <a:rPr lang="en-US" sz="2400" dirty="0" smtClean="0">
                <a:latin typeface="Tahoma" panose="020B0604030504040204" pitchFamily="34" charset="0"/>
                <a:ea typeface="Tahoma" panose="020B0604030504040204" pitchFamily="34" charset="0"/>
                <a:cs typeface="Tahoma" panose="020B0604030504040204" pitchFamily="34" charset="0"/>
              </a:rPr>
              <a:t>A-</a:t>
            </a:r>
            <a:r>
              <a:rPr lang="mn-MN" sz="2400" dirty="0">
                <a:latin typeface="Tahoma" panose="020B0604030504040204" pitchFamily="34" charset="0"/>
                <a:ea typeface="Tahoma" panose="020B0604030504040204" pitchFamily="34" charset="0"/>
                <a:cs typeface="Tahoma" panose="020B0604030504040204" pitchFamily="34" charset="0"/>
              </a:rPr>
              <a:t>зөвхөн </a:t>
            </a:r>
            <a:r>
              <a:rPr lang="en-US" sz="2400" dirty="0" smtClean="0">
                <a:latin typeface="Tahoma" panose="020B0604030504040204" pitchFamily="34" charset="0"/>
                <a:ea typeface="Tahoma" panose="020B0604030504040204" pitchFamily="34" charset="0"/>
                <a:cs typeface="Tahoma" panose="020B0604030504040204" pitchFamily="34" charset="0"/>
              </a:rPr>
              <a:t>sensorID</a:t>
            </a:r>
            <a:r>
              <a:rPr lang="mn-MN" sz="2400" dirty="0" smtClean="0">
                <a:latin typeface="Tahoma" panose="020B0604030504040204" pitchFamily="34" charset="0"/>
                <a:ea typeface="Tahoma" panose="020B0604030504040204" pitchFamily="34" charset="0"/>
                <a:cs typeface="Tahoma" panose="020B0604030504040204" pitchFamily="34" charset="0"/>
              </a:rPr>
              <a:t> дээр </a:t>
            </a:r>
            <a:r>
              <a:rPr lang="mn-MN" sz="2400" dirty="0">
                <a:latin typeface="Tahoma" panose="020B0604030504040204" pitchFamily="34" charset="0"/>
                <a:ea typeface="Tahoma" panose="020B0604030504040204" pitchFamily="34" charset="0"/>
                <a:cs typeface="Tahoma" panose="020B0604030504040204" pitchFamily="34" charset="0"/>
              </a:rPr>
              <a:t>индекстэй (1 </a:t>
            </a:r>
            <a:r>
              <a:rPr lang="mn-MN" sz="2400" dirty="0" smtClean="0">
                <a:latin typeface="Tahoma" panose="020B0604030504040204" pitchFamily="34" charset="0"/>
                <a:ea typeface="Tahoma" panose="020B0604030504040204" pitchFamily="34" charset="0"/>
                <a:cs typeface="Tahoma" panose="020B0604030504040204" pitchFamily="34" charset="0"/>
              </a:rPr>
              <a:t>оноо)</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B-</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sensorID</a:t>
            </a:r>
            <a:r>
              <a:rPr lang="en-US" sz="2400" dirty="0">
                <a:latin typeface="Tahoma" panose="020B0604030504040204" pitchFamily="34" charset="0"/>
                <a:ea typeface="Tahoma" panose="020B0604030504040204" pitchFamily="34" charset="0"/>
                <a:cs typeface="Tahoma" panose="020B0604030504040204" pitchFamily="34" charset="0"/>
              </a:rPr>
              <a:t>, time </a:t>
            </a:r>
            <a:r>
              <a:rPr lang="mn-MN" sz="2400" dirty="0">
                <a:latin typeface="Tahoma" panose="020B0604030504040204" pitchFamily="34" charset="0"/>
                <a:ea typeface="Tahoma" panose="020B0604030504040204" pitchFamily="34" charset="0"/>
                <a:cs typeface="Tahoma" panose="020B0604030504040204" pitchFamily="34" charset="0"/>
              </a:rPr>
              <a:t>баганууд дээр тус тусад нь индекстэй (1 </a:t>
            </a:r>
            <a:r>
              <a:rPr lang="mn-MN" sz="2400" dirty="0" smtClean="0">
                <a:latin typeface="Tahoma" panose="020B0604030504040204" pitchFamily="34" charset="0"/>
                <a:ea typeface="Tahoma" panose="020B0604030504040204" pitchFamily="34" charset="0"/>
                <a:cs typeface="Tahoma" panose="020B0604030504040204" pitchFamily="34" charset="0"/>
              </a:rPr>
              <a:t>оноо)</a:t>
            </a:r>
            <a:r>
              <a:rPr lang="en-US" sz="2400" dirty="0" smtClean="0">
                <a:latin typeface="Tahoma" panose="020B0604030504040204" pitchFamily="34" charset="0"/>
                <a:ea typeface="Tahoma" panose="020B0604030504040204" pitchFamily="34" charset="0"/>
                <a:cs typeface="Tahoma" panose="020B0604030504040204" pitchFamily="34" charset="0"/>
              </a:rPr>
              <a:t>; C-</a:t>
            </a:r>
            <a:r>
              <a:rPr lang="en-US" sz="2400" dirty="0">
                <a:latin typeface="Tahoma" panose="020B0604030504040204" pitchFamily="34" charset="0"/>
                <a:ea typeface="Tahoma" panose="020B0604030504040204" pitchFamily="34" charset="0"/>
                <a:cs typeface="Tahoma" panose="020B0604030504040204" pitchFamily="34" charset="0"/>
              </a:rPr>
              <a:t>(sensorID, time) </a:t>
            </a:r>
            <a:r>
              <a:rPr lang="mn-MN" sz="2400" dirty="0">
                <a:latin typeface="Tahoma" panose="020B0604030504040204" pitchFamily="34" charset="0"/>
                <a:ea typeface="Tahoma" panose="020B0604030504040204" pitchFamily="34" charset="0"/>
                <a:cs typeface="Tahoma" panose="020B0604030504040204" pitchFamily="34" charset="0"/>
              </a:rPr>
              <a:t>багануудын хослол дээр </a:t>
            </a:r>
            <a:r>
              <a:rPr lang="en-US" sz="2400" dirty="0">
                <a:latin typeface="Tahoma" panose="020B0604030504040204" pitchFamily="34" charset="0"/>
                <a:ea typeface="Tahoma" panose="020B0604030504040204" pitchFamily="34" charset="0"/>
                <a:cs typeface="Tahoma" panose="020B0604030504040204" pitchFamily="34" charset="0"/>
              </a:rPr>
              <a:t>multi-attribute </a:t>
            </a:r>
            <a:r>
              <a:rPr lang="mn-MN" sz="2400" dirty="0">
                <a:latin typeface="Tahoma" panose="020B0604030504040204" pitchFamily="34" charset="0"/>
                <a:ea typeface="Tahoma" panose="020B0604030504040204" pitchFamily="34" charset="0"/>
                <a:cs typeface="Tahoma" panose="020B0604030504040204" pitchFamily="34" charset="0"/>
              </a:rPr>
              <a:t>индестэй. (1 оноо)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latin typeface="Tahoma" panose="020B0604030504040204" pitchFamily="34" charset="0"/>
                <a:ea typeface="Tahoma" panose="020B0604030504040204" pitchFamily="34" charset="0"/>
                <a:cs typeface="Tahoma" panose="020B0604030504040204" pitchFamily="34" charset="0"/>
              </a:rPr>
              <a:t>Нэмэлт</a:t>
            </a:r>
            <a:r>
              <a:rPr lang="mn-MN" sz="2400" dirty="0">
                <a:latin typeface="Tahoma" panose="020B0604030504040204" pitchFamily="34" charset="0"/>
                <a:ea typeface="Tahoma" panose="020B0604030504040204" pitchFamily="34" charset="0"/>
                <a:cs typeface="Tahoma" panose="020B0604030504040204" pitchFamily="34" charset="0"/>
              </a:rPr>
              <a:t>: </a:t>
            </a:r>
            <a:r>
              <a:rPr lang="mn-MN"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Хүснэгт </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Temps </a:t>
            </a:r>
            <a:r>
              <a:rPr lang="mn-MN"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дахин давтагдахгүй 70ш </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sensorID –</a:t>
            </a:r>
            <a:r>
              <a:rPr lang="mn-MN"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тай,</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sensorID </a:t>
            </a:r>
            <a:r>
              <a:rPr lang="mn-MN"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бүр яг 20 уншилт хийсэн, хугацааны агшин </a:t>
            </a:r>
            <a:r>
              <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бүрд</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15</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уншилт </a:t>
            </a:r>
            <a:r>
              <a:rPr lang="mn-MN"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хийсэн байна.</a:t>
            </a:r>
            <a:endPar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15690" y="5110117"/>
            <a:ext cx="18059400" cy="5632311"/>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Тайлбар: </a:t>
            </a:r>
          </a:p>
          <a:p>
            <a:pPr algn="just"/>
            <a:r>
              <a:rPr lang="en-US" sz="2400" b="1" dirty="0" smtClean="0">
                <a:latin typeface="Tahoma" panose="020B0604030504040204" pitchFamily="34" charset="0"/>
                <a:ea typeface="Tahoma" panose="020B0604030504040204" pitchFamily="34" charset="0"/>
                <a:cs typeface="Tahoma" panose="020B0604030504040204" pitchFamily="34" charset="0"/>
              </a:rPr>
              <a:t>A </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Асуулгын хандалт хийх мөрийн тоо</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буюу үйлдэл: </a:t>
            </a:r>
            <a:r>
              <a:rPr lang="en-US" sz="2400" dirty="0" smtClean="0">
                <a:latin typeface="Tahoma" panose="020B0604030504040204" pitchFamily="34" charset="0"/>
                <a:ea typeface="Tahoma" panose="020B0604030504040204" pitchFamily="34" charset="0"/>
                <a:cs typeface="Tahoma" panose="020B0604030504040204" pitchFamily="34" charset="0"/>
              </a:rPr>
              <a:t>20</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400" dirty="0" smtClean="0">
                <a:latin typeface="Tahoma" panose="020B0604030504040204" pitchFamily="34" charset="0"/>
                <a:ea typeface="Tahoma" panose="020B0604030504040204" pitchFamily="34" charset="0"/>
                <a:cs typeface="Tahoma" panose="020B0604030504040204" pitchFamily="34" charset="0"/>
              </a:rPr>
              <a:t>SensorID = ‘sensor541’ </a:t>
            </a:r>
            <a:r>
              <a:rPr lang="mn-MN" sz="2400" dirty="0" smtClean="0">
                <a:latin typeface="Tahoma" panose="020B0604030504040204" pitchFamily="34" charset="0"/>
                <a:ea typeface="Tahoma" panose="020B0604030504040204" pitchFamily="34" charset="0"/>
                <a:cs typeface="Tahoma" panose="020B0604030504040204" pitchFamily="34" charset="0"/>
              </a:rPr>
              <a:t> буюу</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тэнцүү байх гэсэн нөхцөл шалгаж байгаа учраас </a:t>
            </a:r>
            <a:r>
              <a:rPr lang="en-US" sz="2400" dirty="0" smtClean="0">
                <a:latin typeface="Tahoma" panose="020B0604030504040204" pitchFamily="34" charset="0"/>
                <a:ea typeface="Tahoma" panose="020B0604030504040204" pitchFamily="34" charset="0"/>
                <a:cs typeface="Tahoma" panose="020B0604030504040204" pitchFamily="34" charset="0"/>
              </a:rPr>
              <a:t>hash tables – </a:t>
            </a:r>
            <a:r>
              <a:rPr lang="mn-MN" sz="2400" dirty="0" smtClean="0">
                <a:latin typeface="Tahoma" panose="020B0604030504040204" pitchFamily="34" charset="0"/>
                <a:ea typeface="Tahoma" panose="020B0604030504040204" pitchFamily="34" charset="0"/>
                <a:cs typeface="Tahoma" panose="020B0604030504040204" pitchFamily="34" charset="0"/>
              </a:rPr>
              <a:t>ээр ажиллаж, нэг үйлдлийн дотор тухайн </a:t>
            </a:r>
            <a:r>
              <a:rPr lang="en-US" sz="2400" dirty="0" smtClean="0">
                <a:latin typeface="Tahoma" panose="020B0604030504040204" pitchFamily="34" charset="0"/>
                <a:ea typeface="Tahoma" panose="020B0604030504040204" pitchFamily="34" charset="0"/>
                <a:cs typeface="Tahoma" panose="020B0604030504040204" pitchFamily="34" charset="0"/>
              </a:rPr>
              <a:t>sensorID </a:t>
            </a:r>
            <a:r>
              <a:rPr lang="mn-MN" sz="2400" dirty="0" smtClean="0">
                <a:latin typeface="Tahoma" panose="020B0604030504040204" pitchFamily="34" charset="0"/>
                <a:ea typeface="Tahoma" panose="020B0604030504040204" pitchFamily="34" charset="0"/>
                <a:cs typeface="Tahoma" panose="020B0604030504040204" pitchFamily="34" charset="0"/>
              </a:rPr>
              <a:t>– г олно. Иймд тухайн </a:t>
            </a:r>
            <a:r>
              <a:rPr lang="en-US" sz="2400" dirty="0" smtClean="0">
                <a:latin typeface="Tahoma" panose="020B0604030504040204" pitchFamily="34" charset="0"/>
                <a:ea typeface="Tahoma" panose="020B0604030504040204" pitchFamily="34" charset="0"/>
                <a:cs typeface="Tahoma" panose="020B0604030504040204" pitchFamily="34" charset="0"/>
              </a:rPr>
              <a:t>sensorID – </a:t>
            </a:r>
            <a:r>
              <a:rPr lang="mn-MN" sz="2400" dirty="0" smtClean="0">
                <a:latin typeface="Tahoma" panose="020B0604030504040204" pitchFamily="34" charset="0"/>
                <a:ea typeface="Tahoma" panose="020B0604030504040204" pitchFamily="34" charset="0"/>
                <a:cs typeface="Tahoma" panose="020B0604030504040204" pitchFamily="34" charset="0"/>
              </a:rPr>
              <a:t>д харгалзах 20 мөрөөр гүйж, </a:t>
            </a:r>
            <a:r>
              <a:rPr lang="en-US" sz="2400" dirty="0">
                <a:latin typeface="Tahoma" panose="020B0604030504040204" pitchFamily="34" charset="0"/>
                <a:ea typeface="Tahoma" panose="020B0604030504040204" pitchFamily="34" charset="0"/>
                <a:cs typeface="Tahoma" panose="020B0604030504040204" pitchFamily="34" charset="0"/>
              </a:rPr>
              <a:t>time  = ’11:15:06</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 нөхцөлийг шалгаж үзнэ. </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Иймд асуулгын хандалт хийх мөрийн тоо буюу үйлдэл </a:t>
            </a:r>
            <a:r>
              <a:rPr lang="en-US" sz="2400" dirty="0" smtClean="0">
                <a:latin typeface="Tahoma" panose="020B0604030504040204" pitchFamily="34" charset="0"/>
                <a:ea typeface="Tahoma" panose="020B0604030504040204" pitchFamily="34" charset="0"/>
                <a:cs typeface="Tahoma" panose="020B0604030504040204" pitchFamily="34" charset="0"/>
              </a:rPr>
              <a:t>20 </a:t>
            </a:r>
            <a:r>
              <a:rPr lang="mn-MN" sz="2400" dirty="0" smtClean="0">
                <a:latin typeface="Tahoma" panose="020B0604030504040204" pitchFamily="34" charset="0"/>
                <a:ea typeface="Tahoma" panose="020B0604030504040204" pitchFamily="34" charset="0"/>
                <a:cs typeface="Tahoma" panose="020B0604030504040204" pitchFamily="34" charset="0"/>
              </a:rPr>
              <a:t>болно.</a:t>
            </a:r>
          </a:p>
          <a:p>
            <a:pPr algn="just"/>
            <a:r>
              <a:rPr lang="en-US" sz="2400" b="1" dirty="0" smtClean="0">
                <a:latin typeface="Tahoma" panose="020B0604030504040204" pitchFamily="34" charset="0"/>
                <a:ea typeface="Tahoma" panose="020B0604030504040204" pitchFamily="34" charset="0"/>
                <a:cs typeface="Tahoma" panose="020B0604030504040204" pitchFamily="34" charset="0"/>
              </a:rPr>
              <a:t>B</a:t>
            </a:r>
            <a:r>
              <a:rPr lang="en-US" sz="2400" dirty="0" smtClean="0">
                <a:latin typeface="Tahoma" panose="020B0604030504040204" pitchFamily="34" charset="0"/>
                <a:ea typeface="Tahoma" panose="020B0604030504040204" pitchFamily="34" charset="0"/>
                <a:cs typeface="Tahoma" panose="020B0604030504040204" pitchFamily="34" charset="0"/>
              </a:rPr>
              <a:t> – </a:t>
            </a:r>
            <a:r>
              <a:rPr lang="mn-MN" sz="2400" dirty="0" smtClean="0">
                <a:latin typeface="Tahoma" panose="020B0604030504040204" pitchFamily="34" charset="0"/>
                <a:ea typeface="Tahoma" panose="020B0604030504040204" pitchFamily="34" charset="0"/>
                <a:cs typeface="Tahoma" panose="020B0604030504040204" pitchFamily="34" charset="0"/>
              </a:rPr>
              <a:t>Асуулгын</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хандалт хийх мөрийн </a:t>
            </a:r>
            <a:r>
              <a:rPr lang="mn-MN" sz="2400" dirty="0" smtClean="0">
                <a:latin typeface="Tahoma" panose="020B0604030504040204" pitchFamily="34" charset="0"/>
                <a:ea typeface="Tahoma" panose="020B0604030504040204" pitchFamily="34" charset="0"/>
                <a:cs typeface="Tahoma" panose="020B0604030504040204" pitchFamily="34" charset="0"/>
              </a:rPr>
              <a:t>тоо </a:t>
            </a:r>
            <a:r>
              <a:rPr lang="mn-MN" sz="2400" dirty="0">
                <a:latin typeface="Tahoma" panose="020B0604030504040204" pitchFamily="34" charset="0"/>
                <a:ea typeface="Tahoma" panose="020B0604030504040204" pitchFamily="34" charset="0"/>
                <a:cs typeface="Tahoma" panose="020B0604030504040204" pitchFamily="34" charset="0"/>
              </a:rPr>
              <a:t>буюу </a:t>
            </a:r>
            <a:r>
              <a:rPr lang="mn-MN" sz="2400" dirty="0" smtClean="0">
                <a:latin typeface="Tahoma" panose="020B0604030504040204" pitchFamily="34" charset="0"/>
                <a:ea typeface="Tahoma" panose="020B0604030504040204" pitchFamily="34" charset="0"/>
                <a:cs typeface="Tahoma" panose="020B0604030504040204" pitchFamily="34" charset="0"/>
              </a:rPr>
              <a:t>үйлдэл: </a:t>
            </a:r>
            <a:r>
              <a:rPr lang="en-US" sz="2400" dirty="0" smtClean="0">
                <a:latin typeface="Tahoma" panose="020B0604030504040204" pitchFamily="34" charset="0"/>
                <a:ea typeface="Tahoma" panose="020B0604030504040204" pitchFamily="34" charset="0"/>
                <a:cs typeface="Tahoma" panose="020B0604030504040204" pitchFamily="34" charset="0"/>
              </a:rPr>
              <a:t>1</a:t>
            </a:r>
            <a:r>
              <a:rPr lang="mn-MN" sz="2400" dirty="0">
                <a:latin typeface="Tahoma" panose="020B0604030504040204" pitchFamily="34" charset="0"/>
                <a:ea typeface="Tahoma" panose="020B0604030504040204" pitchFamily="34" charset="0"/>
                <a:cs typeface="Tahoma" panose="020B0604030504040204" pitchFamily="34" charset="0"/>
              </a:rPr>
              <a:t>5</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400" dirty="0">
                <a:latin typeface="Tahoma" panose="020B0604030504040204" pitchFamily="34" charset="0"/>
                <a:ea typeface="Tahoma" panose="020B0604030504040204" pitchFamily="34" charset="0"/>
                <a:cs typeface="Tahoma" panose="020B0604030504040204" pitchFamily="34" charset="0"/>
              </a:rPr>
              <a:t>SensorID = ‘sensor541’ </a:t>
            </a:r>
            <a:r>
              <a:rPr lang="mn-MN" sz="2400" dirty="0">
                <a:latin typeface="Tahoma" panose="020B0604030504040204" pitchFamily="34" charset="0"/>
                <a:ea typeface="Tahoma" panose="020B0604030504040204" pitchFamily="34" charset="0"/>
                <a:cs typeface="Tahoma" panose="020B0604030504040204" pitchFamily="34" charset="0"/>
              </a:rPr>
              <a:t> буюу</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тэнцүү байх гэсэн нөхцөл </a:t>
            </a:r>
            <a:r>
              <a:rPr lang="mn-MN" sz="2400" dirty="0">
                <a:latin typeface="Tahoma" panose="020B0604030504040204" pitchFamily="34" charset="0"/>
                <a:ea typeface="Tahoma" panose="020B0604030504040204" pitchFamily="34" charset="0"/>
                <a:cs typeface="Tahoma" panose="020B0604030504040204" pitchFamily="34" charset="0"/>
              </a:rPr>
              <a:t>шалгаж байгаа учраас </a:t>
            </a:r>
            <a:r>
              <a:rPr lang="en-US" sz="2400" dirty="0">
                <a:latin typeface="Tahoma" panose="020B0604030504040204" pitchFamily="34" charset="0"/>
                <a:ea typeface="Tahoma" panose="020B0604030504040204" pitchFamily="34" charset="0"/>
                <a:cs typeface="Tahoma" panose="020B0604030504040204" pitchFamily="34" charset="0"/>
              </a:rPr>
              <a:t>hash tables – </a:t>
            </a:r>
            <a:r>
              <a:rPr lang="mn-MN" sz="2400" dirty="0">
                <a:latin typeface="Tahoma" panose="020B0604030504040204" pitchFamily="34" charset="0"/>
                <a:ea typeface="Tahoma" panose="020B0604030504040204" pitchFamily="34" charset="0"/>
                <a:cs typeface="Tahoma" panose="020B0604030504040204" pitchFamily="34" charset="0"/>
              </a:rPr>
              <a:t>ээр ажиллаж, нэг үйлдлийн дотор тухайн </a:t>
            </a:r>
            <a:r>
              <a:rPr lang="en-US" sz="2400" dirty="0">
                <a:latin typeface="Tahoma" panose="020B0604030504040204" pitchFamily="34" charset="0"/>
                <a:ea typeface="Tahoma" panose="020B0604030504040204" pitchFamily="34" charset="0"/>
                <a:cs typeface="Tahoma" panose="020B0604030504040204" pitchFamily="34" charset="0"/>
              </a:rPr>
              <a:t>sensorID </a:t>
            </a:r>
            <a:r>
              <a:rPr lang="mn-MN" sz="2400" dirty="0">
                <a:latin typeface="Tahoma" panose="020B0604030504040204" pitchFamily="34" charset="0"/>
                <a:ea typeface="Tahoma" panose="020B0604030504040204" pitchFamily="34" charset="0"/>
                <a:cs typeface="Tahoma" panose="020B0604030504040204" pitchFamily="34" charset="0"/>
              </a:rPr>
              <a:t>– г олно. </a:t>
            </a:r>
            <a:r>
              <a:rPr lang="mn-MN" sz="2400" dirty="0" smtClean="0">
                <a:latin typeface="Tahoma" panose="020B0604030504040204" pitchFamily="34" charset="0"/>
                <a:ea typeface="Tahoma" panose="020B0604030504040204" pitchFamily="34" charset="0"/>
                <a:cs typeface="Tahoma" panose="020B0604030504040204" pitchFamily="34" charset="0"/>
              </a:rPr>
              <a:t>Мөн үүнээс гадна </a:t>
            </a:r>
            <a:r>
              <a:rPr lang="en-US" sz="2400" dirty="0" smtClean="0">
                <a:latin typeface="Tahoma" panose="020B0604030504040204" pitchFamily="34" charset="0"/>
                <a:ea typeface="Tahoma" panose="020B0604030504040204" pitchFamily="34" charset="0"/>
                <a:cs typeface="Tahoma" panose="020B0604030504040204" pitchFamily="34" charset="0"/>
              </a:rPr>
              <a:t>time  </a:t>
            </a:r>
            <a:r>
              <a:rPr lang="en-US" sz="2400" dirty="0">
                <a:latin typeface="Tahoma" panose="020B0604030504040204" pitchFamily="34" charset="0"/>
                <a:ea typeface="Tahoma" panose="020B0604030504040204" pitchFamily="34" charset="0"/>
                <a:cs typeface="Tahoma" panose="020B0604030504040204" pitchFamily="34" charset="0"/>
              </a:rPr>
              <a:t>= ’11:15:06’</a:t>
            </a:r>
            <a:r>
              <a:rPr lang="mn-MN" sz="2400" dirty="0">
                <a:latin typeface="Tahoma" panose="020B0604030504040204" pitchFamily="34" charset="0"/>
                <a:ea typeface="Tahoma" panose="020B0604030504040204" pitchFamily="34" charset="0"/>
                <a:cs typeface="Tahoma" panose="020B0604030504040204" pitchFamily="34" charset="0"/>
              </a:rPr>
              <a:t> буюу</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тэнцүү байх гэсэн </a:t>
            </a:r>
            <a:r>
              <a:rPr lang="mn-MN" sz="2400" dirty="0">
                <a:latin typeface="Tahoma" panose="020B0604030504040204" pitchFamily="34" charset="0"/>
                <a:ea typeface="Tahoma" panose="020B0604030504040204" pitchFamily="34" charset="0"/>
                <a:cs typeface="Tahoma" panose="020B0604030504040204" pitchFamily="34" charset="0"/>
              </a:rPr>
              <a:t>нөхцөл шалгаж байгаа учраас </a:t>
            </a:r>
            <a:r>
              <a:rPr lang="en-US" sz="2400" dirty="0">
                <a:latin typeface="Tahoma" panose="020B0604030504040204" pitchFamily="34" charset="0"/>
                <a:ea typeface="Tahoma" panose="020B0604030504040204" pitchFamily="34" charset="0"/>
                <a:cs typeface="Tahoma" panose="020B0604030504040204" pitchFamily="34" charset="0"/>
              </a:rPr>
              <a:t>hash tables – </a:t>
            </a:r>
            <a:r>
              <a:rPr lang="mn-MN" sz="2400" dirty="0">
                <a:latin typeface="Tahoma" panose="020B0604030504040204" pitchFamily="34" charset="0"/>
                <a:ea typeface="Tahoma" panose="020B0604030504040204" pitchFamily="34" charset="0"/>
                <a:cs typeface="Tahoma" panose="020B0604030504040204" pitchFamily="34" charset="0"/>
              </a:rPr>
              <a:t>ээр ажиллаж, нэг үйлдлийн дотор тухайн </a:t>
            </a:r>
            <a:r>
              <a:rPr lang="en-US" sz="2400" dirty="0" smtClean="0">
                <a:latin typeface="Tahoma" panose="020B0604030504040204" pitchFamily="34" charset="0"/>
                <a:ea typeface="Tahoma" panose="020B0604030504040204" pitchFamily="34" charset="0"/>
                <a:cs typeface="Tahoma" panose="020B0604030504040204" pitchFamily="34" charset="0"/>
              </a:rPr>
              <a:t>time </a:t>
            </a:r>
            <a:r>
              <a:rPr lang="mn-MN" sz="2400" dirty="0">
                <a:latin typeface="Tahoma" panose="020B0604030504040204" pitchFamily="34" charset="0"/>
                <a:ea typeface="Tahoma" panose="020B0604030504040204" pitchFamily="34" charset="0"/>
                <a:cs typeface="Tahoma" panose="020B0604030504040204" pitchFamily="34" charset="0"/>
              </a:rPr>
              <a:t>– г </a:t>
            </a:r>
            <a:r>
              <a:rPr lang="mn-MN" sz="2400" dirty="0" smtClean="0">
                <a:latin typeface="Tahoma" panose="020B0604030504040204" pitchFamily="34" charset="0"/>
                <a:ea typeface="Tahoma" panose="020B0604030504040204" pitchFamily="34" charset="0"/>
                <a:cs typeface="Tahoma" panose="020B0604030504040204" pitchFamily="34" charset="0"/>
              </a:rPr>
              <a:t>олно. </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Иймд </a:t>
            </a:r>
            <a:r>
              <a:rPr lang="mn-MN" sz="2400" dirty="0" smtClean="0">
                <a:latin typeface="Tahoma" panose="020B0604030504040204" pitchFamily="34" charset="0"/>
                <a:ea typeface="Tahoma" panose="020B0604030504040204" pitchFamily="34" charset="0"/>
                <a:cs typeface="Tahoma" panose="020B0604030504040204" pitchFamily="34" charset="0"/>
              </a:rPr>
              <a:t>тухайн нэг үйлдлээр олсон </a:t>
            </a:r>
            <a:r>
              <a:rPr lang="en-US" sz="2400" dirty="0" smtClean="0">
                <a:latin typeface="Tahoma" panose="020B0604030504040204" pitchFamily="34" charset="0"/>
                <a:ea typeface="Tahoma" panose="020B0604030504040204" pitchFamily="34" charset="0"/>
                <a:cs typeface="Tahoma" panose="020B0604030504040204" pitchFamily="34" charset="0"/>
              </a:rPr>
              <a:t>sensorID – </a:t>
            </a:r>
            <a:r>
              <a:rPr lang="mn-MN" sz="2400" dirty="0" smtClean="0">
                <a:latin typeface="Tahoma" panose="020B0604030504040204" pitchFamily="34" charset="0"/>
                <a:ea typeface="Tahoma" panose="020B0604030504040204" pitchFamily="34" charset="0"/>
                <a:cs typeface="Tahoma" panose="020B0604030504040204" pitchFamily="34" charset="0"/>
              </a:rPr>
              <a:t>д харгалзах 20 мөрөөр гүйх бөгөөд </a:t>
            </a:r>
            <a:r>
              <a:rPr lang="mn-MN" sz="2400" dirty="0">
                <a:latin typeface="Tahoma" panose="020B0604030504040204" pitchFamily="34" charset="0"/>
                <a:ea typeface="Tahoma" panose="020B0604030504040204" pitchFamily="34" charset="0"/>
                <a:cs typeface="Tahoma" panose="020B0604030504040204" pitchFamily="34" charset="0"/>
              </a:rPr>
              <a:t>асуулгын хандалт хийх мөрийн тоо (хамгийн муу тохиолдолд)-г </a:t>
            </a:r>
            <a:r>
              <a:rPr lang="mn-MN" sz="2400" dirty="0" smtClean="0">
                <a:latin typeface="Tahoma" panose="020B0604030504040204" pitchFamily="34" charset="0"/>
                <a:ea typeface="Tahoma" panose="020B0604030504040204" pitchFamily="34" charset="0"/>
                <a:cs typeface="Tahoma" panose="020B0604030504040204" pitchFamily="34" charset="0"/>
              </a:rPr>
              <a:t>олбол 15</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болно</a:t>
            </a:r>
            <a:r>
              <a:rPr lang="mn-MN" sz="2400" dirty="0" smtClean="0">
                <a:latin typeface="Tahoma" panose="020B0604030504040204" pitchFamily="34" charset="0"/>
                <a:ea typeface="Tahoma" panose="020B0604030504040204" pitchFamily="34" charset="0"/>
                <a:cs typeface="Tahoma" panose="020B0604030504040204" pitchFamily="34" charset="0"/>
              </a:rPr>
              <a:t>.</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400" b="1" dirty="0" smtClean="0">
                <a:latin typeface="Tahoma" panose="020B0604030504040204" pitchFamily="34" charset="0"/>
                <a:ea typeface="Tahoma" panose="020B0604030504040204" pitchFamily="34" charset="0"/>
                <a:cs typeface="Tahoma" panose="020B0604030504040204" pitchFamily="34" charset="0"/>
              </a:rPr>
              <a:t>C</a:t>
            </a:r>
            <a:r>
              <a:rPr lang="en-US" sz="2400" dirty="0" smtClean="0">
                <a:latin typeface="Tahoma" panose="020B0604030504040204" pitchFamily="34" charset="0"/>
                <a:ea typeface="Tahoma" panose="020B0604030504040204" pitchFamily="34" charset="0"/>
                <a:cs typeface="Tahoma" panose="020B0604030504040204" pitchFamily="34" charset="0"/>
              </a:rPr>
              <a:t> – </a:t>
            </a:r>
            <a:r>
              <a:rPr lang="mn-MN" sz="2400" dirty="0" smtClean="0">
                <a:latin typeface="Tahoma" panose="020B0604030504040204" pitchFamily="34" charset="0"/>
                <a:ea typeface="Tahoma" panose="020B0604030504040204" pitchFamily="34" charset="0"/>
                <a:cs typeface="Tahoma" panose="020B0604030504040204" pitchFamily="34" charset="0"/>
              </a:rPr>
              <a:t>Асуулгын</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хандалт хийх мөрийн </a:t>
            </a:r>
            <a:r>
              <a:rPr lang="mn-MN" sz="2400" dirty="0" smtClean="0">
                <a:latin typeface="Tahoma" panose="020B0604030504040204" pitchFamily="34" charset="0"/>
                <a:ea typeface="Tahoma" panose="020B0604030504040204" pitchFamily="34" charset="0"/>
                <a:cs typeface="Tahoma" panose="020B0604030504040204" pitchFamily="34" charset="0"/>
              </a:rPr>
              <a:t>тоо </a:t>
            </a:r>
            <a:r>
              <a:rPr lang="mn-MN" sz="2400" dirty="0">
                <a:latin typeface="Tahoma" panose="020B0604030504040204" pitchFamily="34" charset="0"/>
                <a:ea typeface="Tahoma" panose="020B0604030504040204" pitchFamily="34" charset="0"/>
                <a:cs typeface="Tahoma" panose="020B0604030504040204" pitchFamily="34" charset="0"/>
              </a:rPr>
              <a:t>буюу </a:t>
            </a:r>
            <a:r>
              <a:rPr lang="mn-MN" sz="2400" dirty="0" smtClean="0">
                <a:latin typeface="Tahoma" panose="020B0604030504040204" pitchFamily="34" charset="0"/>
                <a:ea typeface="Tahoma" panose="020B0604030504040204" pitchFamily="34" charset="0"/>
                <a:cs typeface="Tahoma" panose="020B0604030504040204" pitchFamily="34" charset="0"/>
              </a:rPr>
              <a:t>үйлдэл: </a:t>
            </a:r>
            <a:r>
              <a:rPr lang="en-US" sz="2400" dirty="0" smtClean="0">
                <a:latin typeface="Tahoma" panose="020B0604030504040204" pitchFamily="34" charset="0"/>
                <a:ea typeface="Tahoma" panose="020B0604030504040204" pitchFamily="34" charset="0"/>
                <a:cs typeface="Tahoma" panose="020B0604030504040204" pitchFamily="34" charset="0"/>
              </a:rPr>
              <a:t>1</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400" dirty="0">
                <a:latin typeface="Tahoma" panose="020B0604030504040204" pitchFamily="34" charset="0"/>
                <a:ea typeface="Tahoma" panose="020B0604030504040204" pitchFamily="34" charset="0"/>
                <a:cs typeface="Tahoma" panose="020B0604030504040204" pitchFamily="34" charset="0"/>
              </a:rPr>
              <a:t>SensorID = ‘sensor541’ </a:t>
            </a:r>
            <a:r>
              <a:rPr lang="mn-MN" sz="2400" dirty="0">
                <a:latin typeface="Tahoma" panose="020B0604030504040204" pitchFamily="34" charset="0"/>
                <a:ea typeface="Tahoma" panose="020B0604030504040204" pitchFamily="34" charset="0"/>
                <a:cs typeface="Tahoma" panose="020B0604030504040204" pitchFamily="34" charset="0"/>
              </a:rPr>
              <a:t> буюу</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тэнцүү гэж нөхцөл шалгаж байгаа учраас </a:t>
            </a:r>
            <a:r>
              <a:rPr lang="en-US" sz="2400" dirty="0">
                <a:latin typeface="Tahoma" panose="020B0604030504040204" pitchFamily="34" charset="0"/>
                <a:ea typeface="Tahoma" panose="020B0604030504040204" pitchFamily="34" charset="0"/>
                <a:cs typeface="Tahoma" panose="020B0604030504040204" pitchFamily="34" charset="0"/>
              </a:rPr>
              <a:t>hash tables – </a:t>
            </a:r>
            <a:r>
              <a:rPr lang="mn-MN" sz="2400" dirty="0">
                <a:latin typeface="Tahoma" panose="020B0604030504040204" pitchFamily="34" charset="0"/>
                <a:ea typeface="Tahoma" panose="020B0604030504040204" pitchFamily="34" charset="0"/>
                <a:cs typeface="Tahoma" panose="020B0604030504040204" pitchFamily="34" charset="0"/>
              </a:rPr>
              <a:t>ээр ажиллаж, нэг үйлдлийн дотор тухайн </a:t>
            </a:r>
            <a:r>
              <a:rPr lang="en-US" sz="2400" dirty="0">
                <a:latin typeface="Tahoma" panose="020B0604030504040204" pitchFamily="34" charset="0"/>
                <a:ea typeface="Tahoma" panose="020B0604030504040204" pitchFamily="34" charset="0"/>
                <a:cs typeface="Tahoma" panose="020B0604030504040204" pitchFamily="34" charset="0"/>
              </a:rPr>
              <a:t>sensorID </a:t>
            </a:r>
            <a:r>
              <a:rPr lang="mn-MN" sz="2400" dirty="0">
                <a:latin typeface="Tahoma" panose="020B0604030504040204" pitchFamily="34" charset="0"/>
                <a:ea typeface="Tahoma" panose="020B0604030504040204" pitchFamily="34" charset="0"/>
                <a:cs typeface="Tahoma" panose="020B0604030504040204" pitchFamily="34" charset="0"/>
              </a:rPr>
              <a:t>– г олно. </a:t>
            </a:r>
            <a:r>
              <a:rPr lang="mn-MN" sz="2400" dirty="0" smtClean="0">
                <a:latin typeface="Tahoma" panose="020B0604030504040204" pitchFamily="34" charset="0"/>
                <a:ea typeface="Tahoma" panose="020B0604030504040204" pitchFamily="34" charset="0"/>
                <a:cs typeface="Tahoma" panose="020B0604030504040204" pitchFamily="34" charset="0"/>
              </a:rPr>
              <a:t>Мөн үүний дараагаар тухайн 20 мөрөөс </a:t>
            </a:r>
            <a:r>
              <a:rPr lang="en-US" sz="2400" dirty="0">
                <a:latin typeface="Tahoma" panose="020B0604030504040204" pitchFamily="34" charset="0"/>
                <a:ea typeface="Tahoma" panose="020B0604030504040204" pitchFamily="34" charset="0"/>
                <a:cs typeface="Tahoma" panose="020B0604030504040204" pitchFamily="34" charset="0"/>
              </a:rPr>
              <a:t>time  = ’11:15:06’</a:t>
            </a:r>
            <a:r>
              <a:rPr lang="mn-MN" sz="2400" dirty="0">
                <a:latin typeface="Tahoma" panose="020B0604030504040204" pitchFamily="34" charset="0"/>
                <a:ea typeface="Tahoma" panose="020B0604030504040204" pitchFamily="34" charset="0"/>
                <a:cs typeface="Tahoma" panose="020B0604030504040204" pitchFamily="34" charset="0"/>
              </a:rPr>
              <a:t> буюу</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тэнцүүгээр нөхцөл </a:t>
            </a:r>
            <a:r>
              <a:rPr lang="mn-MN" sz="2400" dirty="0">
                <a:latin typeface="Tahoma" panose="020B0604030504040204" pitchFamily="34" charset="0"/>
                <a:ea typeface="Tahoma" panose="020B0604030504040204" pitchFamily="34" charset="0"/>
                <a:cs typeface="Tahoma" panose="020B0604030504040204" pitchFamily="34" charset="0"/>
              </a:rPr>
              <a:t>шалгаж байгаа учраас </a:t>
            </a:r>
            <a:r>
              <a:rPr lang="en-US" sz="2400" dirty="0">
                <a:latin typeface="Tahoma" panose="020B0604030504040204" pitchFamily="34" charset="0"/>
                <a:ea typeface="Tahoma" panose="020B0604030504040204" pitchFamily="34" charset="0"/>
                <a:cs typeface="Tahoma" panose="020B0604030504040204" pitchFamily="34" charset="0"/>
              </a:rPr>
              <a:t>hash tables – </a:t>
            </a:r>
            <a:r>
              <a:rPr lang="mn-MN" sz="2400" dirty="0">
                <a:latin typeface="Tahoma" panose="020B0604030504040204" pitchFamily="34" charset="0"/>
                <a:ea typeface="Tahoma" panose="020B0604030504040204" pitchFamily="34" charset="0"/>
                <a:cs typeface="Tahoma" panose="020B0604030504040204" pitchFamily="34" charset="0"/>
              </a:rPr>
              <a:t>ээр ажиллаж, нэг үйлдлийн дотор тухайн </a:t>
            </a:r>
            <a:r>
              <a:rPr lang="en-US" sz="2400" dirty="0">
                <a:latin typeface="Tahoma" panose="020B0604030504040204" pitchFamily="34" charset="0"/>
                <a:ea typeface="Tahoma" panose="020B0604030504040204" pitchFamily="34" charset="0"/>
                <a:cs typeface="Tahoma" panose="020B0604030504040204" pitchFamily="34" charset="0"/>
              </a:rPr>
              <a:t>time </a:t>
            </a:r>
            <a:r>
              <a:rPr lang="mn-MN" sz="2400" dirty="0">
                <a:latin typeface="Tahoma" panose="020B0604030504040204" pitchFamily="34" charset="0"/>
                <a:ea typeface="Tahoma" panose="020B0604030504040204" pitchFamily="34" charset="0"/>
                <a:cs typeface="Tahoma" panose="020B0604030504040204" pitchFamily="34" charset="0"/>
              </a:rPr>
              <a:t>– г олно. </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Иймд </a:t>
            </a:r>
            <a:r>
              <a:rPr lang="mn-MN" sz="2400" dirty="0" smtClean="0">
                <a:latin typeface="Tahoma" panose="020B0604030504040204" pitchFamily="34" charset="0"/>
                <a:ea typeface="Tahoma" panose="020B0604030504040204" pitchFamily="34" charset="0"/>
                <a:cs typeface="Tahoma" panose="020B0604030504040204" pitchFamily="34" charset="0"/>
              </a:rPr>
              <a:t>асуулгын </a:t>
            </a:r>
            <a:r>
              <a:rPr lang="mn-MN" sz="2400" dirty="0">
                <a:latin typeface="Tahoma" panose="020B0604030504040204" pitchFamily="34" charset="0"/>
                <a:ea typeface="Tahoma" panose="020B0604030504040204" pitchFamily="34" charset="0"/>
                <a:cs typeface="Tahoma" panose="020B0604030504040204" pitchFamily="34" charset="0"/>
              </a:rPr>
              <a:t>хандалт хийх мөрийн тоо </a:t>
            </a:r>
            <a:r>
              <a:rPr lang="mn-MN" sz="2400" dirty="0" smtClean="0">
                <a:latin typeface="Tahoma" panose="020B0604030504040204" pitchFamily="34" charset="0"/>
                <a:ea typeface="Tahoma" panose="020B0604030504040204" pitchFamily="34" charset="0"/>
                <a:cs typeface="Tahoma" panose="020B0604030504040204" pitchFamily="34" charset="0"/>
              </a:rPr>
              <a:t>1</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болно</a:t>
            </a:r>
            <a:r>
              <a:rPr lang="mn-MN" sz="2400" dirty="0" smtClean="0">
                <a:latin typeface="Tahoma" panose="020B0604030504040204" pitchFamily="34" charset="0"/>
                <a:ea typeface="Tahoma" panose="020B0604030504040204" pitchFamily="34" charset="0"/>
                <a:cs typeface="Tahoma" panose="020B0604030504040204" pitchFamily="34" charset="0"/>
              </a:rPr>
              <a:t>.</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2417" y="0"/>
            <a:ext cx="1371600" cy="1371600"/>
          </a:xfrm>
          <a:prstGeom prst="rect">
            <a:avLst/>
          </a:prstGeom>
        </p:spPr>
      </p:pic>
    </p:spTree>
    <p:extLst>
      <p:ext uri="{BB962C8B-B14F-4D97-AF65-F5344CB8AC3E}">
        <p14:creationId xmlns:p14="http://schemas.microsoft.com/office/powerpoint/2010/main" val="40609095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5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534180"/>
            <a:ext cx="18059400" cy="523220"/>
          </a:xfrm>
          <a:prstGeom prst="rect">
            <a:avLst/>
          </a:prstGeom>
          <a:noFill/>
          <a:ln w="15875">
            <a:solidFill>
              <a:schemeClr val="tx1"/>
            </a:solidFill>
          </a:ln>
        </p:spPr>
        <p:txBody>
          <a:bodyPr wrap="square" rtlCol="0">
            <a:spAutoFit/>
          </a:bodyPr>
          <a:lstStyle/>
          <a:p>
            <a:pPr algn="just"/>
            <a:r>
              <a:rPr lang="mn-MN" sz="2800" b="1" dirty="0">
                <a:latin typeface="Tahoma" panose="020B0604030504040204" pitchFamily="34" charset="0"/>
                <a:ea typeface="Tahoma" panose="020B0604030504040204" pitchFamily="34" charset="0"/>
                <a:cs typeface="Tahoma" panose="020B0604030504040204" pitchFamily="34" charset="0"/>
              </a:rPr>
              <a:t>6</a:t>
            </a:r>
            <a:r>
              <a:rPr lang="mn-MN" sz="2800" b="1" dirty="0" smtClean="0">
                <a:latin typeface="Tahoma" panose="020B0604030504040204" pitchFamily="34" charset="0"/>
                <a:ea typeface="Tahoma" panose="020B0604030504040204" pitchFamily="34" charset="0"/>
                <a:cs typeface="Tahoma" panose="020B0604030504040204" pitchFamily="34" charset="0"/>
              </a:rPr>
              <a:t>. </a:t>
            </a:r>
            <a:r>
              <a:rPr lang="mn-MN" sz="2800" dirty="0" smtClean="0">
                <a:latin typeface="Tahoma" panose="020B0604030504040204" pitchFamily="34" charset="0"/>
                <a:ea typeface="Tahoma" panose="020B0604030504040204" pitchFamily="34" charset="0"/>
                <a:cs typeface="Tahoma" panose="020B0604030504040204" pitchFamily="34" charset="0"/>
              </a:rPr>
              <a:t>(</a:t>
            </a:r>
            <a:r>
              <a:rPr lang="mn-MN" sz="2800" dirty="0">
                <a:latin typeface="Tahoma" panose="020B0604030504040204" pitchFamily="34" charset="0"/>
                <a:ea typeface="Tahoma" panose="020B0604030504040204" pitchFamily="34" charset="0"/>
                <a:cs typeface="Tahoma" panose="020B0604030504040204" pitchFamily="34" charset="0"/>
              </a:rPr>
              <a:t>4оноо) </a:t>
            </a:r>
            <a:r>
              <a:rPr lang="mn-MN" sz="2800" dirty="0" smtClean="0">
                <a:latin typeface="Tahoma" panose="020B0604030504040204" pitchFamily="34" charset="0"/>
                <a:ea typeface="Tahoma" panose="020B0604030504040204" pitchFamily="34" charset="0"/>
                <a:cs typeface="Tahoma" panose="020B0604030504040204" pitchFamily="34" charset="0"/>
              </a:rPr>
              <a:t>Холбоост өгөгдлийн  </a:t>
            </a:r>
            <a:r>
              <a:rPr lang="mn-MN" sz="2800" dirty="0">
                <a:latin typeface="Tahoma" panose="020B0604030504040204" pitchFamily="34" charset="0"/>
                <a:ea typeface="Tahoma" panose="020B0604030504040204" pitchFamily="34" charset="0"/>
                <a:cs typeface="Tahoma" panose="020B0604030504040204" pitchFamily="34" charset="0"/>
              </a:rPr>
              <a:t>сангийн хурдыг  сайжруулах  аргуудын талаар тайлбарлан бичнэ үү.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28700" y="2209800"/>
            <a:ext cx="18059400" cy="6370975"/>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u="sng" dirty="0" smtClean="0">
                <a:latin typeface="Tahoma" panose="020B0604030504040204" pitchFamily="34" charset="0"/>
                <a:ea typeface="Tahoma" panose="020B0604030504040204" pitchFamily="34" charset="0"/>
                <a:cs typeface="Tahoma" panose="020B0604030504040204" pitchFamily="34" charset="0"/>
              </a:rPr>
              <a:t>Хариулт:</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en-US" sz="2400" b="1" dirty="0" smtClean="0">
                <a:latin typeface="Tahoma" panose="020B0604030504040204" pitchFamily="34" charset="0"/>
                <a:ea typeface="Tahoma" panose="020B0604030504040204" pitchFamily="34" charset="0"/>
                <a:cs typeface="Tahoma" panose="020B0604030504040204" pitchFamily="34" charset="0"/>
              </a:rPr>
              <a:t>1. </a:t>
            </a:r>
            <a:r>
              <a:rPr lang="mn-MN" sz="2400" b="1" dirty="0" smtClean="0">
                <a:latin typeface="Tahoma" panose="020B0604030504040204" pitchFamily="34" charset="0"/>
                <a:ea typeface="Tahoma" panose="020B0604030504040204" pitchFamily="34" charset="0"/>
                <a:cs typeface="Tahoma" panose="020B0604030504040204" pitchFamily="34" charset="0"/>
              </a:rPr>
              <a:t>Индекс</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smtClean="0">
                <a:latin typeface="Tahoma" panose="020B0604030504040204" pitchFamily="34" charset="0"/>
                <a:ea typeface="Tahoma" panose="020B0604030504040204" pitchFamily="34" charset="0"/>
                <a:cs typeface="Tahoma" panose="020B0604030504040204" pitchFamily="34" charset="0"/>
              </a:rPr>
              <a:t>ба зэрэгцээ хандалтын оновчлол </a:t>
            </a:r>
            <a:r>
              <a:rPr lang="en-US" sz="2400" b="1" dirty="0" smtClean="0">
                <a:latin typeface="Tahoma" panose="020B0604030504040204" pitchFamily="34" charset="0"/>
                <a:ea typeface="Tahoma" panose="020B0604030504040204" pitchFamily="34" charset="0"/>
                <a:cs typeface="Tahoma" panose="020B0604030504040204" pitchFamily="34" charset="0"/>
              </a:rPr>
              <a:t>(Optimizing indexes and concurrency)</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Индекслэл болон зэрэгцээ хандалт өгөгдлийн </a:t>
            </a:r>
            <a:r>
              <a:rPr lang="mn-MN" sz="2400" dirty="0" smtClean="0">
                <a:latin typeface="Tahoma" panose="020B0604030504040204" pitchFamily="34" charset="0"/>
                <a:ea typeface="Tahoma" panose="020B0604030504040204" pitchFamily="34" charset="0"/>
                <a:cs typeface="Tahoma" panose="020B0604030504040204" pitchFamily="34" charset="0"/>
              </a:rPr>
              <a:t>сангийн </a:t>
            </a:r>
            <a:r>
              <a:rPr lang="mn-MN" sz="2400" dirty="0" smtClean="0">
                <a:latin typeface="Tahoma" panose="020B0604030504040204" pitchFamily="34" charset="0"/>
                <a:ea typeface="Tahoma" panose="020B0604030504040204" pitchFamily="34" charset="0"/>
                <a:cs typeface="Tahoma" panose="020B0604030504040204" pitchFamily="34" charset="0"/>
              </a:rPr>
              <a:t>гүйцэтгэлийн хурдыг </a:t>
            </a:r>
            <a:r>
              <a:rPr lang="mn-MN" sz="2400" dirty="0" smtClean="0">
                <a:latin typeface="Tahoma" panose="020B0604030504040204" pitchFamily="34" charset="0"/>
                <a:ea typeface="Tahoma" panose="020B0604030504040204" pitchFamily="34" charset="0"/>
                <a:cs typeface="Tahoma" panose="020B0604030504040204" pitchFamily="34" charset="0"/>
              </a:rPr>
              <a:t>сайжруулах үндсэн механизм. </a:t>
            </a: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Багана, баганууд болон багануудын хослол дээр индекслэл үүсгэж болно.</a:t>
            </a: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Хүснэгтийн </a:t>
            </a:r>
            <a:r>
              <a:rPr lang="mn-MN" sz="2400" dirty="0" smtClean="0">
                <a:latin typeface="Tahoma" panose="020B0604030504040204" pitchFamily="34" charset="0"/>
                <a:ea typeface="Tahoma" panose="020B0604030504040204" pitchFamily="34" charset="0"/>
                <a:cs typeface="Tahoma" panose="020B0604030504040204" pitchFamily="34" charset="0"/>
              </a:rPr>
              <a:t>бүх мөрөөр гүйдэггүй. Тодорхой </a:t>
            </a:r>
            <a:r>
              <a:rPr lang="mn-MN" sz="2400" dirty="0" smtClean="0">
                <a:latin typeface="Tahoma" panose="020B0604030504040204" pitchFamily="34" charset="0"/>
                <a:ea typeface="Tahoma" panose="020B0604030504040204" pitchFamily="34" charset="0"/>
                <a:cs typeface="Tahoma" panose="020B0604030504040204" pitchFamily="34" charset="0"/>
              </a:rPr>
              <a:t>н</a:t>
            </a:r>
            <a:r>
              <a:rPr lang="mn-MN" sz="2400" dirty="0" smtClean="0">
                <a:latin typeface="Tahoma" panose="020B0604030504040204" pitchFamily="34" charset="0"/>
                <a:ea typeface="Tahoma" panose="020B0604030504040204" pitchFamily="34" charset="0"/>
                <a:cs typeface="Tahoma" panose="020B0604030504040204" pitchFamily="34" charset="0"/>
              </a:rPr>
              <a:t>эг болон хэд хэдэн баганад индекслэлийг оновчтой үүсгэснээр </a:t>
            </a:r>
            <a:r>
              <a:rPr lang="mn-MN" sz="2400" dirty="0" smtClean="0">
                <a:latin typeface="Tahoma" panose="020B0604030504040204" pitchFamily="34" charset="0"/>
                <a:ea typeface="Tahoma" panose="020B0604030504040204" pitchFamily="34" charset="0"/>
                <a:cs typeface="Tahoma" panose="020B0604030504040204" pitchFamily="34" charset="0"/>
              </a:rPr>
              <a:t>хурдыг хожих боломжтой.</a:t>
            </a: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Индекслэл нь тухайн өгөгдлийг дахин </a:t>
            </a:r>
            <a:r>
              <a:rPr lang="mn-MN" sz="2400" dirty="0" smtClean="0">
                <a:latin typeface="Tahoma" panose="020B0604030504040204" pitchFamily="34" charset="0"/>
                <a:ea typeface="Tahoma" panose="020B0604030504040204" pitchFamily="34" charset="0"/>
                <a:cs typeface="Tahoma" panose="020B0604030504040204" pitchFamily="34" charset="0"/>
              </a:rPr>
              <a:t>өгөгдлийн санд мод </a:t>
            </a:r>
            <a:r>
              <a:rPr lang="mn-MN" sz="2400" dirty="0" smtClean="0">
                <a:latin typeface="Tahoma" panose="020B0604030504040204" pitchFamily="34" charset="0"/>
                <a:ea typeface="Tahoma" panose="020B0604030504040204" pitchFamily="34" charset="0"/>
                <a:cs typeface="Tahoma" panose="020B0604030504040204" pitchFamily="34" charset="0"/>
              </a:rPr>
              <a:t>бүтэц үүсгэн хадгалж </a:t>
            </a:r>
            <a:r>
              <a:rPr lang="mn-MN" sz="2400" dirty="0" smtClean="0">
                <a:latin typeface="Tahoma" panose="020B0604030504040204" pitchFamily="34" charset="0"/>
                <a:ea typeface="Tahoma" panose="020B0604030504040204" pitchFamily="34" charset="0"/>
                <a:cs typeface="Tahoma" panose="020B0604030504040204" pitchFamily="34" charset="0"/>
              </a:rPr>
              <a:t>байдаг.</a:t>
            </a: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Өөрчлөлт ихтэй хүснэгтэд тохиромжгүй. Учир тухайн нэг багана өөрчлөлт ороход мөн тухайн баганын индесклэлийн мод бүтцэд өөрчлөлт ордог. Ингэснээр хурд өмнөхөө ч </a:t>
            </a:r>
            <a:r>
              <a:rPr lang="mn-MN" sz="2400" dirty="0" smtClean="0">
                <a:latin typeface="Tahoma" panose="020B0604030504040204" pitchFamily="34" charset="0"/>
                <a:ea typeface="Tahoma" panose="020B0604030504040204" pitchFamily="34" charset="0"/>
                <a:cs typeface="Tahoma" panose="020B0604030504040204" pitchFamily="34" charset="0"/>
              </a:rPr>
              <a:t>илүү </a:t>
            </a:r>
            <a:r>
              <a:rPr lang="mn-MN" sz="2400" dirty="0" smtClean="0">
                <a:latin typeface="Tahoma" panose="020B0604030504040204" pitchFamily="34" charset="0"/>
                <a:ea typeface="Tahoma" panose="020B0604030504040204" pitchFamily="34" charset="0"/>
                <a:cs typeface="Tahoma" panose="020B0604030504040204" pitchFamily="34" charset="0"/>
              </a:rPr>
              <a:t>муудах эрсдэлтэй. </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Мөн өөрчлөлт ихтэй өгөгдлийн сангийн тусгаарлалтын түвшинг сулруулах нь өгөгдлийн санд огт байхгүй өгөгдөл унших гэх зэрэг асуудал үүсэх эрсдэлтэй байдаг.</a:t>
            </a:r>
            <a:endParaRPr lang="mn-MN" sz="2400" dirty="0">
              <a:latin typeface="Tahoma" panose="020B0604030504040204" pitchFamily="34" charset="0"/>
              <a:ea typeface="Tahoma" panose="020B0604030504040204" pitchFamily="34" charset="0"/>
              <a:cs typeface="Tahoma" panose="020B0604030504040204" pitchFamily="34" charset="0"/>
            </a:endParaRP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Индекслэлийн суурь </a:t>
            </a:r>
            <a:r>
              <a:rPr lang="mn-MN" sz="2400" dirty="0" smtClean="0">
                <a:latin typeface="Tahoma" panose="020B0604030504040204" pitchFamily="34" charset="0"/>
                <a:ea typeface="Tahoma" panose="020B0604030504040204" pitchFamily="34" charset="0"/>
                <a:cs typeface="Tahoma" panose="020B0604030504040204" pitchFamily="34" charset="0"/>
              </a:rPr>
              <a:t>өгөгдлийн бүтэц</a:t>
            </a:r>
          </a:p>
          <a:p>
            <a:pPr marL="1429647" lvl="2" indent="-4572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Balanced trees(B tree, B+ tree)</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marL="1915870" lvl="3"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Бүх төрлийн нөхцөл </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жиших, тэнцүү, завсар</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 дээр ажиллана.</a:t>
            </a:r>
          </a:p>
          <a:p>
            <a:pPr marL="1915870" lvl="3"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Хурдыг </a:t>
            </a:r>
            <a:r>
              <a:rPr lang="en-US" sz="2400" dirty="0" smtClean="0">
                <a:latin typeface="Tahoma" panose="020B0604030504040204" pitchFamily="34" charset="0"/>
                <a:ea typeface="Tahoma" panose="020B0604030504040204" pitchFamily="34" charset="0"/>
                <a:cs typeface="Tahoma" panose="020B0604030504040204" pitchFamily="34" charset="0"/>
              </a:rPr>
              <a:t>log(N) </a:t>
            </a:r>
            <a:r>
              <a:rPr lang="mn-MN" sz="2400" dirty="0" smtClean="0">
                <a:latin typeface="Tahoma" panose="020B0604030504040204" pitchFamily="34" charset="0"/>
                <a:ea typeface="Tahoma" panose="020B0604030504040204" pitchFamily="34" charset="0"/>
                <a:cs typeface="Tahoma" panose="020B0604030504040204" pitchFamily="34" charset="0"/>
              </a:rPr>
              <a:t>эрэмбээр хождог.</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1429647" lvl="2" indent="-4572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Hash tables</a:t>
            </a:r>
          </a:p>
          <a:p>
            <a:pPr marL="1915870" lvl="3"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Зөвхөн тэнцүү байх гэсэн нөхцөл дээр л  ажиллана.</a:t>
            </a:r>
          </a:p>
          <a:p>
            <a:pPr marL="1915870" lvl="3"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Нэг үйлдлээр шууд </a:t>
            </a:r>
            <a:r>
              <a:rPr lang="mn-MN" sz="2400" dirty="0" smtClean="0">
                <a:latin typeface="Tahoma" panose="020B0604030504040204" pitchFamily="34" charset="0"/>
                <a:ea typeface="Tahoma" panose="020B0604030504040204" pitchFamily="34" charset="0"/>
                <a:cs typeface="Tahoma" panose="020B0604030504040204" pitchFamily="34" charset="0"/>
              </a:rPr>
              <a:t>тухайн мөрд очдог.</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62200" y="8991600"/>
            <a:ext cx="1295400" cy="1295400"/>
          </a:xfrm>
          <a:prstGeom prst="rect">
            <a:avLst/>
          </a:prstGeom>
        </p:spPr>
      </p:pic>
    </p:spTree>
    <p:extLst>
      <p:ext uri="{BB962C8B-B14F-4D97-AF65-F5344CB8AC3E}">
        <p14:creationId xmlns:p14="http://schemas.microsoft.com/office/powerpoint/2010/main" val="33539953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2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457980"/>
            <a:ext cx="18059400" cy="523220"/>
          </a:xfrm>
          <a:prstGeom prst="rect">
            <a:avLst/>
          </a:prstGeom>
          <a:noFill/>
          <a:ln w="15875">
            <a:solidFill>
              <a:schemeClr val="tx1"/>
            </a:solidFill>
          </a:ln>
        </p:spPr>
        <p:txBody>
          <a:bodyPr wrap="square" rtlCol="0">
            <a:spAutoFit/>
          </a:bodyPr>
          <a:lstStyle/>
          <a:p>
            <a:pPr algn="just"/>
            <a:r>
              <a:rPr lang="mn-MN" sz="2800" b="1" dirty="0">
                <a:latin typeface="Tahoma" panose="020B0604030504040204" pitchFamily="34" charset="0"/>
                <a:ea typeface="Tahoma" panose="020B0604030504040204" pitchFamily="34" charset="0"/>
                <a:cs typeface="Tahoma" panose="020B0604030504040204" pitchFamily="34" charset="0"/>
              </a:rPr>
              <a:t>6</a:t>
            </a:r>
            <a:r>
              <a:rPr lang="mn-MN" sz="2800" b="1" dirty="0" smtClean="0">
                <a:latin typeface="Tahoma" panose="020B0604030504040204" pitchFamily="34" charset="0"/>
                <a:ea typeface="Tahoma" panose="020B0604030504040204" pitchFamily="34" charset="0"/>
                <a:cs typeface="Tahoma" panose="020B0604030504040204" pitchFamily="34" charset="0"/>
              </a:rPr>
              <a:t>. </a:t>
            </a:r>
            <a:r>
              <a:rPr lang="mn-MN" sz="2800" dirty="0" smtClean="0">
                <a:latin typeface="Tahoma" panose="020B0604030504040204" pitchFamily="34" charset="0"/>
                <a:ea typeface="Tahoma" panose="020B0604030504040204" pitchFamily="34" charset="0"/>
                <a:cs typeface="Tahoma" panose="020B0604030504040204" pitchFamily="34" charset="0"/>
              </a:rPr>
              <a:t>(</a:t>
            </a:r>
            <a:r>
              <a:rPr lang="mn-MN" sz="2800" dirty="0">
                <a:latin typeface="Tahoma" panose="020B0604030504040204" pitchFamily="34" charset="0"/>
                <a:ea typeface="Tahoma" panose="020B0604030504040204" pitchFamily="34" charset="0"/>
                <a:cs typeface="Tahoma" panose="020B0604030504040204" pitchFamily="34" charset="0"/>
              </a:rPr>
              <a:t>4оноо) </a:t>
            </a:r>
            <a:r>
              <a:rPr lang="mn-MN" sz="2800" dirty="0" smtClean="0">
                <a:latin typeface="Tahoma" panose="020B0604030504040204" pitchFamily="34" charset="0"/>
                <a:ea typeface="Tahoma" panose="020B0604030504040204" pitchFamily="34" charset="0"/>
                <a:cs typeface="Tahoma" panose="020B0604030504040204" pitchFamily="34" charset="0"/>
              </a:rPr>
              <a:t>Холбоост өгөгдлийн  </a:t>
            </a:r>
            <a:r>
              <a:rPr lang="mn-MN" sz="2800" dirty="0">
                <a:latin typeface="Tahoma" panose="020B0604030504040204" pitchFamily="34" charset="0"/>
                <a:ea typeface="Tahoma" panose="020B0604030504040204" pitchFamily="34" charset="0"/>
                <a:cs typeface="Tahoma" panose="020B0604030504040204" pitchFamily="34" charset="0"/>
              </a:rPr>
              <a:t>сангийн хурдыг  сайжруулах  аргуудын талаар тайлбарлан бичнэ үү.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514350" y="2133600"/>
            <a:ext cx="19088100" cy="8586966"/>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u="sng" dirty="0" smtClean="0">
                <a:latin typeface="Tahoma" panose="020B0604030504040204" pitchFamily="34" charset="0"/>
                <a:ea typeface="Tahoma" panose="020B0604030504040204" pitchFamily="34" charset="0"/>
                <a:cs typeface="Tahoma" panose="020B0604030504040204" pitchFamily="34" charset="0"/>
              </a:rPr>
              <a:t>Хариулт:</a:t>
            </a:r>
            <a:r>
              <a:rPr lang="mn-MN" sz="2400" b="1" dirty="0">
                <a:latin typeface="Tahoma" panose="020B0604030504040204" pitchFamily="34" charset="0"/>
                <a:ea typeface="Tahoma" panose="020B0604030504040204" pitchFamily="34" charset="0"/>
                <a:cs typeface="Tahoma" panose="020B0604030504040204" pitchFamily="34" charset="0"/>
              </a:rPr>
              <a:t> </a:t>
            </a:r>
            <a:r>
              <a:rPr lang="mn-MN" sz="2400" b="1" dirty="0" smtClean="0">
                <a:latin typeface="Tahoma" panose="020B0604030504040204" pitchFamily="34" charset="0"/>
                <a:ea typeface="Tahoma" panose="020B0604030504040204" pitchFamily="34" charset="0"/>
                <a:cs typeface="Tahoma" panose="020B0604030504040204" pitchFamily="34" charset="0"/>
              </a:rPr>
              <a:t> 2</a:t>
            </a:r>
            <a:r>
              <a:rPr lang="en-US"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smtClean="0">
                <a:latin typeface="Tahoma" panose="020B0604030504040204" pitchFamily="34" charset="0"/>
                <a:ea typeface="Tahoma" panose="020B0604030504040204" pitchFamily="34" charset="0"/>
                <a:cs typeface="Tahoma" panose="020B0604030504040204" pitchFamily="34" charset="0"/>
              </a:rPr>
              <a:t>Өгөгдлийн сангийн бүтцийн оновчлол </a:t>
            </a:r>
            <a:r>
              <a:rPr lang="en-US" sz="2400" b="1" dirty="0" smtClean="0">
                <a:latin typeface="Tahoma" panose="020B0604030504040204" pitchFamily="34" charset="0"/>
                <a:ea typeface="Tahoma" panose="020B0604030504040204" pitchFamily="34" charset="0"/>
                <a:cs typeface="Tahoma" panose="020B0604030504040204" pitchFamily="34" charset="0"/>
              </a:rPr>
              <a:t>(Optimizing </a:t>
            </a:r>
            <a:r>
              <a:rPr lang="en-US" sz="2400" b="1" dirty="0" smtClean="0">
                <a:latin typeface="Tahoma" panose="020B0604030504040204" pitchFamily="34" charset="0"/>
                <a:ea typeface="Tahoma" panose="020B0604030504040204" pitchFamily="34" charset="0"/>
                <a:cs typeface="Tahoma" panose="020B0604030504040204" pitchFamily="34" charset="0"/>
              </a:rPr>
              <a:t>database structure</a:t>
            </a:r>
            <a:r>
              <a:rPr lang="en-US" sz="2400" b="1" dirty="0" smtClean="0">
                <a:latin typeface="Tahoma" panose="020B0604030504040204" pitchFamily="34" charset="0"/>
                <a:ea typeface="Tahoma" panose="020B0604030504040204" pitchFamily="34" charset="0"/>
                <a:cs typeface="Tahoma" panose="020B0604030504040204" pitchFamily="34" charset="0"/>
              </a:rPr>
              <a:t>)</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Өгөгдлийн сангийн хурдыг сайжруулах үндсэн механизм. </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Өгөгдлийн сангийн бүтэц</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бүрэлдэхүүн, дискэнд хэрхэн хадгалагддаг:</a:t>
            </a:r>
          </a:p>
          <a:p>
            <a:pPr marL="1429647" lvl="2" indent="-457200" algn="just">
              <a:buFont typeface="+mj-lt"/>
              <a:buAutoNum type="arabicPeriod"/>
            </a:pPr>
            <a:r>
              <a:rPr lang="mn-MN" sz="2400" b="1" dirty="0" smtClean="0">
                <a:latin typeface="Tahoma" panose="020B0604030504040204" pitchFamily="34" charset="0"/>
                <a:ea typeface="Tahoma" panose="020B0604030504040204" pitchFamily="34" charset="0"/>
                <a:cs typeface="Tahoma" panose="020B0604030504040204" pitchFamily="34" charset="0"/>
              </a:rPr>
              <a:t>Өгөгдлийн сан бүр </a:t>
            </a:r>
            <a:r>
              <a:rPr lang="mn-MN" sz="2400" dirty="0" smtClean="0">
                <a:latin typeface="Tahoma" panose="020B0604030504040204" pitchFamily="34" charset="0"/>
                <a:ea typeface="Tahoma" panose="020B0604030504040204" pitchFamily="34" charset="0"/>
                <a:cs typeface="Tahoma" panose="020B0604030504040204" pitchFamily="34" charset="0"/>
              </a:rPr>
              <a:t>нэг болон түүнээс олон </a:t>
            </a:r>
            <a:r>
              <a:rPr lang="mn-MN" sz="2400" b="1" dirty="0" smtClean="0">
                <a:latin typeface="Tahoma" panose="020B0604030504040204" pitchFamily="34" charset="0"/>
                <a:ea typeface="Tahoma" panose="020B0604030504040204" pitchFamily="34" charset="0"/>
                <a:cs typeface="Tahoma" panose="020B0604030504040204" pitchFamily="34" charset="0"/>
              </a:rPr>
              <a:t>файл групп</a:t>
            </a:r>
            <a:r>
              <a:rPr lang="en-US" sz="2400" b="1" dirty="0" smtClean="0">
                <a:latin typeface="Tahoma" panose="020B0604030504040204" pitchFamily="34" charset="0"/>
                <a:ea typeface="Tahoma" panose="020B0604030504040204" pitchFamily="34" charset="0"/>
                <a:cs typeface="Tahoma" panose="020B0604030504040204" pitchFamily="34" charset="0"/>
              </a:rPr>
              <a:t>/file group</a:t>
            </a:r>
            <a:r>
              <a:rPr lang="en-US" sz="2400" dirty="0" smtClean="0">
                <a:latin typeface="Tahoma" panose="020B0604030504040204" pitchFamily="34" charset="0"/>
                <a:ea typeface="Tahoma" panose="020B0604030504040204" pitchFamily="34" charset="0"/>
                <a:cs typeface="Tahoma" panose="020B0604030504040204" pitchFamily="34" charset="0"/>
              </a:rPr>
              <a:t> – </a:t>
            </a:r>
            <a:r>
              <a:rPr lang="mn-MN" sz="2400" dirty="0" smtClean="0">
                <a:latin typeface="Tahoma" panose="020B0604030504040204" pitchFamily="34" charset="0"/>
                <a:ea typeface="Tahoma" panose="020B0604030504040204" pitchFamily="34" charset="0"/>
                <a:cs typeface="Tahoma" panose="020B0604030504040204" pitchFamily="34" charset="0"/>
              </a:rPr>
              <a:t>тэй</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байж болно.</a:t>
            </a:r>
          </a:p>
          <a:p>
            <a:pPr marL="1429647" lvl="2" indent="-457200" algn="just">
              <a:buFont typeface="+mj-lt"/>
              <a:buAutoNum type="arabicPeriod"/>
            </a:pPr>
            <a:r>
              <a:rPr lang="mn-MN" sz="2400" b="1" dirty="0" smtClean="0">
                <a:latin typeface="Tahoma" panose="020B0604030504040204" pitchFamily="34" charset="0"/>
                <a:ea typeface="Tahoma" panose="020B0604030504040204" pitchFamily="34" charset="0"/>
                <a:cs typeface="Tahoma" panose="020B0604030504040204" pitchFamily="34" charset="0"/>
              </a:rPr>
              <a:t>Файл </a:t>
            </a:r>
            <a:r>
              <a:rPr lang="mn-MN" sz="2400" b="1" dirty="0">
                <a:latin typeface="Tahoma" panose="020B0604030504040204" pitchFamily="34" charset="0"/>
                <a:ea typeface="Tahoma" panose="020B0604030504040204" pitchFamily="34" charset="0"/>
                <a:cs typeface="Tahoma" panose="020B0604030504040204" pitchFamily="34" charset="0"/>
              </a:rPr>
              <a:t>групп</a:t>
            </a:r>
            <a:r>
              <a:rPr lang="en-US" sz="2400" b="1" dirty="0">
                <a:latin typeface="Tahoma" panose="020B0604030504040204" pitchFamily="34" charset="0"/>
                <a:ea typeface="Tahoma" panose="020B0604030504040204" pitchFamily="34" charset="0"/>
                <a:cs typeface="Tahoma" panose="020B0604030504040204" pitchFamily="34" charset="0"/>
              </a:rPr>
              <a:t>/file </a:t>
            </a:r>
            <a:r>
              <a:rPr lang="en-US" sz="2400" b="1" dirty="0" smtClean="0">
                <a:latin typeface="Tahoma" panose="020B0604030504040204" pitchFamily="34" charset="0"/>
                <a:ea typeface="Tahoma" panose="020B0604030504040204" pitchFamily="34" charset="0"/>
                <a:cs typeface="Tahoma" panose="020B0604030504040204" pitchFamily="34" charset="0"/>
              </a:rPr>
              <a:t>group</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нь өгөгдлийн хэрхэн хаана байршуулахыг зааж өгөх арга зам.</a:t>
            </a:r>
          </a:p>
          <a:p>
            <a:pPr marL="1429647" lvl="2" indent="-457200" algn="just">
              <a:buFont typeface="+mj-lt"/>
              <a:buAutoNum type="arabicPeriod"/>
            </a:pPr>
            <a:r>
              <a:rPr lang="mn-MN" sz="2400" b="1" dirty="0" smtClean="0">
                <a:latin typeface="Tahoma" panose="020B0604030504040204" pitchFamily="34" charset="0"/>
                <a:ea typeface="Tahoma" panose="020B0604030504040204" pitchFamily="34" charset="0"/>
                <a:cs typeface="Tahoma" panose="020B0604030504040204" pitchFamily="34" charset="0"/>
              </a:rPr>
              <a:t>Файл </a:t>
            </a:r>
            <a:r>
              <a:rPr lang="mn-MN" sz="2400" b="1" dirty="0">
                <a:latin typeface="Tahoma" panose="020B0604030504040204" pitchFamily="34" charset="0"/>
                <a:ea typeface="Tahoma" panose="020B0604030504040204" pitchFamily="34" charset="0"/>
                <a:cs typeface="Tahoma" panose="020B0604030504040204" pitchFamily="34" charset="0"/>
              </a:rPr>
              <a:t>групп</a:t>
            </a:r>
            <a:r>
              <a:rPr lang="en-US" sz="2400" b="1" dirty="0">
                <a:latin typeface="Tahoma" panose="020B0604030504040204" pitchFamily="34" charset="0"/>
                <a:ea typeface="Tahoma" panose="020B0604030504040204" pitchFamily="34" charset="0"/>
                <a:cs typeface="Tahoma" panose="020B0604030504040204" pitchFamily="34" charset="0"/>
              </a:rPr>
              <a:t>/file </a:t>
            </a:r>
            <a:r>
              <a:rPr lang="en-US" sz="2400" b="1" dirty="0" smtClean="0">
                <a:latin typeface="Tahoma" panose="020B0604030504040204" pitchFamily="34" charset="0"/>
                <a:ea typeface="Tahoma" panose="020B0604030504040204" pitchFamily="34" charset="0"/>
                <a:cs typeface="Tahoma" panose="020B0604030504040204" pitchFamily="34" charset="0"/>
              </a:rPr>
              <a:t>group</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бүр нэг болон түүнээс олон </a:t>
            </a:r>
            <a:r>
              <a:rPr lang="mn-MN" sz="2400" b="1" dirty="0" smtClean="0">
                <a:latin typeface="Tahoma" panose="020B0604030504040204" pitchFamily="34" charset="0"/>
                <a:ea typeface="Tahoma" panose="020B0604030504040204" pitchFamily="34" charset="0"/>
                <a:cs typeface="Tahoma" panose="020B0604030504040204" pitchFamily="34" charset="0"/>
              </a:rPr>
              <a:t>файл</a:t>
            </a:r>
            <a:r>
              <a:rPr lang="en-US" sz="2400" b="1" dirty="0" smtClean="0">
                <a:latin typeface="Tahoma" panose="020B0604030504040204" pitchFamily="34" charset="0"/>
                <a:ea typeface="Tahoma" panose="020B0604030504040204" pitchFamily="34" charset="0"/>
                <a:cs typeface="Tahoma" panose="020B0604030504040204" pitchFamily="34" charset="0"/>
              </a:rPr>
              <a:t>/file</a:t>
            </a:r>
            <a:r>
              <a:rPr lang="en-US" sz="2400" dirty="0" smtClean="0">
                <a:latin typeface="Tahoma" panose="020B0604030504040204" pitchFamily="34" charset="0"/>
                <a:ea typeface="Tahoma" panose="020B0604030504040204" pitchFamily="34" charset="0"/>
                <a:cs typeface="Tahoma" panose="020B0604030504040204" pitchFamily="34" charset="0"/>
              </a:rPr>
              <a:t> – </a:t>
            </a:r>
            <a:r>
              <a:rPr lang="mn-MN" sz="2400" dirty="0" smtClean="0">
                <a:latin typeface="Tahoma" panose="020B0604030504040204" pitchFamily="34" charset="0"/>
                <a:ea typeface="Tahoma" panose="020B0604030504040204" pitchFamily="34" charset="0"/>
                <a:cs typeface="Tahoma" panose="020B0604030504040204" pitchFamily="34" charset="0"/>
              </a:rPr>
              <a:t>тай</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байна.</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1429647" lvl="2" indent="-457200" algn="just">
              <a:buFont typeface="+mj-lt"/>
              <a:buAutoNum type="arabicPeriod"/>
            </a:pPr>
            <a:r>
              <a:rPr lang="mn-MN" sz="2400" b="1" dirty="0" smtClean="0">
                <a:latin typeface="Tahoma" panose="020B0604030504040204" pitchFamily="34" charset="0"/>
                <a:ea typeface="Tahoma" panose="020B0604030504040204" pitchFamily="34" charset="0"/>
                <a:cs typeface="Tahoma" panose="020B0604030504040204" pitchFamily="34" charset="0"/>
              </a:rPr>
              <a:t>Файл</a:t>
            </a:r>
            <a:r>
              <a:rPr lang="en-US" sz="2400" b="1" dirty="0">
                <a:latin typeface="Tahoma" panose="020B0604030504040204" pitchFamily="34" charset="0"/>
                <a:ea typeface="Tahoma" panose="020B0604030504040204" pitchFamily="34" charset="0"/>
                <a:cs typeface="Tahoma" panose="020B0604030504040204" pitchFamily="34" charset="0"/>
              </a:rPr>
              <a:t>/file</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бүр </a:t>
            </a:r>
            <a:r>
              <a:rPr lang="en-US" sz="2400" b="1" dirty="0" smtClean="0">
                <a:latin typeface="Tahoma" panose="020B0604030504040204" pitchFamily="34" charset="0"/>
                <a:ea typeface="Tahoma" panose="020B0604030504040204" pitchFamily="34" charset="0"/>
                <a:cs typeface="Tahoma" panose="020B0604030504040204" pitchFamily="34" charset="0"/>
              </a:rPr>
              <a:t>Extents</a:t>
            </a:r>
            <a:r>
              <a:rPr lang="mn-MN" sz="2400" dirty="0" smtClean="0">
                <a:latin typeface="Tahoma" panose="020B0604030504040204" pitchFamily="34" charset="0"/>
                <a:ea typeface="Tahoma" panose="020B0604030504040204" pitchFamily="34" charset="0"/>
                <a:cs typeface="Tahoma" panose="020B0604030504040204" pitchFamily="34" charset="0"/>
              </a:rPr>
              <a:t> – ээс тогтоно.</a:t>
            </a:r>
          </a:p>
          <a:p>
            <a:pPr marL="1429647" lvl="2" indent="-457200" algn="just">
              <a:buFont typeface="+mj-lt"/>
              <a:buAutoNum type="arabicPeriod"/>
            </a:pPr>
            <a:r>
              <a:rPr lang="en-US" sz="2400" b="1" dirty="0" smtClean="0">
                <a:latin typeface="Tahoma" panose="020B0604030504040204" pitchFamily="34" charset="0"/>
                <a:ea typeface="Tahoma" panose="020B0604030504040204" pitchFamily="34" charset="0"/>
                <a:cs typeface="Tahoma" panose="020B0604030504040204" pitchFamily="34" charset="0"/>
              </a:rPr>
              <a:t>Extents</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page – </a:t>
            </a:r>
            <a:r>
              <a:rPr lang="mn-MN" sz="2400" dirty="0" smtClean="0">
                <a:latin typeface="Tahoma" panose="020B0604030504040204" pitchFamily="34" charset="0"/>
                <a:ea typeface="Tahoma" panose="020B0604030504040204" pitchFamily="34" charset="0"/>
                <a:cs typeface="Tahoma" panose="020B0604030504040204" pitchFamily="34" charset="0"/>
              </a:rPr>
              <a:t>ээс бүрддэг.</a:t>
            </a: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Файл групп</a:t>
            </a:r>
            <a:r>
              <a:rPr lang="en-US" sz="2400" dirty="0">
                <a:latin typeface="Tahoma" panose="020B0604030504040204" pitchFamily="34" charset="0"/>
                <a:ea typeface="Tahoma" panose="020B0604030504040204" pitchFamily="34" charset="0"/>
                <a:cs typeface="Tahoma" panose="020B0604030504040204" pitchFamily="34" charset="0"/>
              </a:rPr>
              <a:t>:</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marL="1429647" lvl="2"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Файлуудын логик</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хийсвэр бүлэглэл юм.</a:t>
            </a:r>
          </a:p>
          <a:p>
            <a:pPr marL="1429647" lvl="2"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Өгөгдлийг өөр өөр байрлалд хадгалах боломжийг олгодог.</a:t>
            </a:r>
          </a:p>
          <a:p>
            <a:pPr marL="1915870" lvl="3"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Файл групп бүр өөр өөр дискэн дээр байрлаж болно.</a:t>
            </a:r>
          </a:p>
          <a:p>
            <a:pPr marL="1915870" lvl="3"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Файл группыг бусдаас хамааралгүйгээр </a:t>
            </a:r>
            <a:r>
              <a:rPr lang="en-US" sz="2400" dirty="0" smtClean="0">
                <a:latin typeface="Tahoma" panose="020B0604030504040204" pitchFamily="34" charset="0"/>
                <a:ea typeface="Tahoma" panose="020B0604030504040204" pitchFamily="34" charset="0"/>
                <a:cs typeface="Tahoma" panose="020B0604030504040204" pitchFamily="34" charset="0"/>
              </a:rPr>
              <a:t>backup </a:t>
            </a:r>
            <a:r>
              <a:rPr lang="mn-MN" sz="2400" dirty="0" smtClean="0">
                <a:latin typeface="Tahoma" panose="020B0604030504040204" pitchFamily="34" charset="0"/>
                <a:ea typeface="Tahoma" panose="020B0604030504040204" pitchFamily="34" charset="0"/>
                <a:cs typeface="Tahoma" panose="020B0604030504040204" pitchFamily="34" charset="0"/>
              </a:rPr>
              <a:t>хийж болно.</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1429647" lvl="2"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Нэг хүснэгтийг нэг файл группт хадгалж болно.</a:t>
            </a:r>
          </a:p>
          <a:p>
            <a:pPr marL="1429647" lvl="2"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Хүснэгтийг нэг файл дээр хадгалж чадахгүй. Өөрөөр хэлбэл шууд файлыг хүснэгттэй холбож чадахгүй. Харин хүснэгтийг нэг файл групп дээр хадгалж, тухайн файл группын файлын тоог зааж өгөх замаар хүснэгтийг файлтай холбож болно.</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1429647" lvl="2"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Файл группыг ашиглаж, өгөгдлийг </a:t>
            </a:r>
            <a:r>
              <a:rPr lang="en-US" sz="2400" dirty="0" smtClean="0">
                <a:latin typeface="Tahoma" panose="020B0604030504040204" pitchFamily="34" charset="0"/>
                <a:ea typeface="Tahoma" panose="020B0604030504040204" pitchFamily="34" charset="0"/>
                <a:cs typeface="Tahoma" panose="020B0604030504040204" pitchFamily="34" charset="0"/>
              </a:rPr>
              <a:t>striping</a:t>
            </a:r>
            <a:r>
              <a:rPr lang="mn-MN" sz="2400" dirty="0" smtClean="0">
                <a:latin typeface="Tahoma" panose="020B0604030504040204" pitchFamily="34" charset="0"/>
                <a:ea typeface="Tahoma" panose="020B0604030504040204" pitchFamily="34" charset="0"/>
                <a:cs typeface="Tahoma" panose="020B0604030504040204" pitchFamily="34" charset="0"/>
              </a:rPr>
              <a:t> буюу хуваалт хийх боломжийг олгодог.</a:t>
            </a:r>
          </a:p>
          <a:p>
            <a:pPr marL="1429647" lvl="2"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Өөрчлөлт их ордог хүснэгтүүдийг өөр хурдтай дискэн дээр хадгалах, бусад дискэнд индекслэл үүсгэх боломжийг олгодог.</a:t>
            </a:r>
          </a:p>
          <a:p>
            <a:pPr marL="943423" lvl="1" indent="-4572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Data file</a:t>
            </a:r>
            <a:r>
              <a:rPr lang="mn-MN" sz="2400" dirty="0" smtClean="0">
                <a:latin typeface="Tahoma" panose="020B0604030504040204" pitchFamily="34" charset="0"/>
                <a:ea typeface="Tahoma" panose="020B0604030504040204" pitchFamily="34" charset="0"/>
                <a:cs typeface="Tahoma" panose="020B0604030504040204" pitchFamily="34" charset="0"/>
              </a:rPr>
              <a:t> – ийг </a:t>
            </a:r>
            <a:r>
              <a:rPr lang="en-US" sz="2400" dirty="0" smtClean="0">
                <a:latin typeface="Tahoma" panose="020B0604030504040204" pitchFamily="34" charset="0"/>
                <a:ea typeface="Tahoma" panose="020B0604030504040204" pitchFamily="34" charset="0"/>
                <a:cs typeface="Tahoma" panose="020B0604030504040204" pitchFamily="34" charset="0"/>
              </a:rPr>
              <a:t>stripping(RAID 0, 1, …) </a:t>
            </a:r>
            <a:r>
              <a:rPr lang="mn-MN" sz="2400" dirty="0" smtClean="0">
                <a:latin typeface="Tahoma" panose="020B0604030504040204" pitchFamily="34" charset="0"/>
                <a:ea typeface="Tahoma" panose="020B0604030504040204" pitchFamily="34" charset="0"/>
                <a:cs typeface="Tahoma" panose="020B0604030504040204" pitchFamily="34" charset="0"/>
              </a:rPr>
              <a:t>хийх замаар мөн хурдыг хожиж болно.</a:t>
            </a:r>
            <a:r>
              <a:rPr lang="en-US" sz="2400" dirty="0" smtClean="0">
                <a:latin typeface="Tahoma" panose="020B0604030504040204" pitchFamily="34" charset="0"/>
                <a:ea typeface="Tahoma" panose="020B0604030504040204" pitchFamily="34" charset="0"/>
                <a:cs typeface="Tahoma" panose="020B0604030504040204" pitchFamily="34" charset="0"/>
              </a:rPr>
              <a:t> Data file internals: Auto Grow and Auto Shrink </a:t>
            </a:r>
            <a:endParaRPr lang="mn-MN" sz="2400" dirty="0" smtClean="0">
              <a:latin typeface="Tahoma" panose="020B0604030504040204" pitchFamily="34" charset="0"/>
              <a:ea typeface="Tahoma" panose="020B0604030504040204" pitchFamily="34" charset="0"/>
              <a:cs typeface="Tahoma" panose="020B0604030504040204" pitchFamily="34" charset="0"/>
            </a:endParaRPr>
          </a:p>
          <a:p>
            <a:pPr marL="943423" lvl="1" indent="-4572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Extent:</a:t>
            </a:r>
          </a:p>
          <a:p>
            <a:pPr marL="1429647" lvl="2" indent="-4572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Page </a:t>
            </a:r>
            <a:r>
              <a:rPr lang="mn-MN" sz="2400" dirty="0" smtClean="0">
                <a:latin typeface="Tahoma" panose="020B0604030504040204" pitchFamily="34" charset="0"/>
                <a:ea typeface="Tahoma" panose="020B0604030504040204" pitchFamily="34" charset="0"/>
                <a:cs typeface="Tahoma" panose="020B0604030504040204" pitchFamily="34" charset="0"/>
              </a:rPr>
              <a:t>– үүдийг үр ашигтай буюу хурдтайгаар зохицуулахад ашиглагддаг.</a:t>
            </a:r>
          </a:p>
          <a:p>
            <a:pPr marL="943423" lvl="1" indent="-4572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Page: </a:t>
            </a:r>
            <a:r>
              <a:rPr lang="mn-MN" sz="2400" dirty="0" smtClean="0">
                <a:latin typeface="Tahoma" panose="020B0604030504040204" pitchFamily="34" charset="0"/>
                <a:ea typeface="Tahoma" panose="020B0604030504040204" pitchFamily="34" charset="0"/>
                <a:cs typeface="Tahoma" panose="020B0604030504040204" pitchFamily="34" charset="0"/>
              </a:rPr>
              <a:t>Өгөгдлийг хадгалах үндсэн нэгж</a:t>
            </a:r>
            <a:r>
              <a:rPr lang="en-US" sz="2400" dirty="0" smtClean="0">
                <a:latin typeface="Tahoma" panose="020B0604030504040204" pitchFamily="34" charset="0"/>
                <a:ea typeface="Tahoma" panose="020B0604030504040204" pitchFamily="34" charset="0"/>
                <a:cs typeface="Tahoma" panose="020B0604030504040204" pitchFamily="34" charset="0"/>
              </a:rPr>
              <a:t> (SQL server)</a:t>
            </a:r>
            <a:r>
              <a:rPr lang="mn-MN" sz="2400" dirty="0" smtClean="0">
                <a:latin typeface="Tahoma" panose="020B0604030504040204" pitchFamily="34" charset="0"/>
                <a:ea typeface="Tahoma" panose="020B0604030504040204" pitchFamily="34" charset="0"/>
                <a:cs typeface="Tahoma" panose="020B0604030504040204" pitchFamily="34" charset="0"/>
              </a:rPr>
              <a:t>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1429647" lvl="2"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Дискийн оролт гаралтын үйлдлүүд </a:t>
            </a:r>
            <a:r>
              <a:rPr lang="en-US" sz="2400" dirty="0" smtClean="0">
                <a:latin typeface="Tahoma" panose="020B0604030504040204" pitchFamily="34" charset="0"/>
                <a:ea typeface="Tahoma" panose="020B0604030504040204" pitchFamily="34" charset="0"/>
                <a:cs typeface="Tahoma" panose="020B0604030504040204" pitchFamily="34" charset="0"/>
              </a:rPr>
              <a:t>page </a:t>
            </a:r>
            <a:r>
              <a:rPr lang="mn-MN" sz="2400" dirty="0" smtClean="0">
                <a:latin typeface="Tahoma" panose="020B0604030504040204" pitchFamily="34" charset="0"/>
                <a:ea typeface="Tahoma" panose="020B0604030504040204" pitchFamily="34" charset="0"/>
                <a:cs typeface="Tahoma" panose="020B0604030504040204" pitchFamily="34" charset="0"/>
              </a:rPr>
              <a:t>– ий</a:t>
            </a:r>
            <a:r>
              <a:rPr lang="mn-MN" sz="2400" dirty="0">
                <a:latin typeface="Tahoma" panose="020B0604030504040204" pitchFamily="34" charset="0"/>
                <a:ea typeface="Tahoma" panose="020B0604030504040204" pitchFamily="34" charset="0"/>
                <a:cs typeface="Tahoma" panose="020B0604030504040204" pitchFamily="34" charset="0"/>
              </a:rPr>
              <a:t>н</a:t>
            </a:r>
            <a:r>
              <a:rPr lang="mn-MN" sz="2400" dirty="0" smtClean="0">
                <a:latin typeface="Tahoma" panose="020B0604030504040204" pitchFamily="34" charset="0"/>
                <a:ea typeface="Tahoma" panose="020B0604030504040204" pitchFamily="34" charset="0"/>
                <a:cs typeface="Tahoma" panose="020B0604030504040204" pitchFamily="34" charset="0"/>
              </a:rPr>
              <a:t> түвшинд хийгддэг.</a:t>
            </a:r>
            <a:endParaRPr lang="mn-MN"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297400" y="3276600"/>
            <a:ext cx="1295400" cy="1295400"/>
          </a:xfrm>
          <a:prstGeom prst="rect">
            <a:avLst/>
          </a:prstGeom>
        </p:spPr>
      </p:pic>
    </p:spTree>
    <p:extLst>
      <p:ext uri="{BB962C8B-B14F-4D97-AF65-F5344CB8AC3E}">
        <p14:creationId xmlns:p14="http://schemas.microsoft.com/office/powerpoint/2010/main" val="28530611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1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534180"/>
            <a:ext cx="18059400" cy="523220"/>
          </a:xfrm>
          <a:prstGeom prst="rect">
            <a:avLst/>
          </a:prstGeom>
          <a:noFill/>
          <a:ln w="15875">
            <a:solidFill>
              <a:schemeClr val="tx1"/>
            </a:solidFill>
          </a:ln>
        </p:spPr>
        <p:txBody>
          <a:bodyPr wrap="square" rtlCol="0">
            <a:spAutoFit/>
          </a:bodyPr>
          <a:lstStyle/>
          <a:p>
            <a:pPr algn="just"/>
            <a:r>
              <a:rPr lang="mn-MN" sz="2800" b="1" dirty="0">
                <a:latin typeface="Tahoma" panose="020B0604030504040204" pitchFamily="34" charset="0"/>
                <a:ea typeface="Tahoma" panose="020B0604030504040204" pitchFamily="34" charset="0"/>
                <a:cs typeface="Tahoma" panose="020B0604030504040204" pitchFamily="34" charset="0"/>
              </a:rPr>
              <a:t>6</a:t>
            </a:r>
            <a:r>
              <a:rPr lang="mn-MN" sz="2800" b="1" dirty="0" smtClean="0">
                <a:latin typeface="Tahoma" panose="020B0604030504040204" pitchFamily="34" charset="0"/>
                <a:ea typeface="Tahoma" panose="020B0604030504040204" pitchFamily="34" charset="0"/>
                <a:cs typeface="Tahoma" panose="020B0604030504040204" pitchFamily="34" charset="0"/>
              </a:rPr>
              <a:t>. </a:t>
            </a:r>
            <a:r>
              <a:rPr lang="mn-MN" sz="2800" dirty="0" smtClean="0">
                <a:latin typeface="Tahoma" panose="020B0604030504040204" pitchFamily="34" charset="0"/>
                <a:ea typeface="Tahoma" panose="020B0604030504040204" pitchFamily="34" charset="0"/>
                <a:cs typeface="Tahoma" panose="020B0604030504040204" pitchFamily="34" charset="0"/>
              </a:rPr>
              <a:t>(</a:t>
            </a:r>
            <a:r>
              <a:rPr lang="mn-MN" sz="2800" dirty="0">
                <a:latin typeface="Tahoma" panose="020B0604030504040204" pitchFamily="34" charset="0"/>
                <a:ea typeface="Tahoma" panose="020B0604030504040204" pitchFamily="34" charset="0"/>
                <a:cs typeface="Tahoma" panose="020B0604030504040204" pitchFamily="34" charset="0"/>
              </a:rPr>
              <a:t>4оноо) </a:t>
            </a:r>
            <a:r>
              <a:rPr lang="mn-MN" sz="2800" dirty="0" smtClean="0">
                <a:latin typeface="Tahoma" panose="020B0604030504040204" pitchFamily="34" charset="0"/>
                <a:ea typeface="Tahoma" panose="020B0604030504040204" pitchFamily="34" charset="0"/>
                <a:cs typeface="Tahoma" panose="020B0604030504040204" pitchFamily="34" charset="0"/>
              </a:rPr>
              <a:t>Холбоост өгөгдлийн  </a:t>
            </a:r>
            <a:r>
              <a:rPr lang="mn-MN" sz="2800" dirty="0">
                <a:latin typeface="Tahoma" panose="020B0604030504040204" pitchFamily="34" charset="0"/>
                <a:ea typeface="Tahoma" panose="020B0604030504040204" pitchFamily="34" charset="0"/>
                <a:cs typeface="Tahoma" panose="020B0604030504040204" pitchFamily="34" charset="0"/>
              </a:rPr>
              <a:t>сангийн хурдыг  сайжруулах  аргуудын талаар тайлбарлан бичнэ үү.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28700" y="2233434"/>
            <a:ext cx="18059400" cy="2308324"/>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u="sng" dirty="0" smtClean="0">
                <a:latin typeface="Tahoma" panose="020B0604030504040204" pitchFamily="34" charset="0"/>
                <a:ea typeface="Tahoma" panose="020B0604030504040204" pitchFamily="34" charset="0"/>
                <a:cs typeface="Tahoma" panose="020B0604030504040204" pitchFamily="34" charset="0"/>
              </a:rPr>
              <a:t>Хариулт:</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smtClean="0">
                <a:latin typeface="Tahoma" panose="020B0604030504040204" pitchFamily="34" charset="0"/>
                <a:ea typeface="Tahoma" panose="020B0604030504040204" pitchFamily="34" charset="0"/>
                <a:cs typeface="Tahoma" panose="020B0604030504040204" pitchFamily="34" charset="0"/>
              </a:rPr>
              <a:t>3</a:t>
            </a:r>
            <a:r>
              <a:rPr lang="en-US" sz="2400" b="1" dirty="0" smtClean="0">
                <a:latin typeface="Tahoma" panose="020B0604030504040204" pitchFamily="34" charset="0"/>
                <a:ea typeface="Tahoma" panose="020B0604030504040204" pitchFamily="34" charset="0"/>
                <a:cs typeface="Tahoma" panose="020B0604030504040204" pitchFamily="34" charset="0"/>
              </a:rPr>
              <a:t>. </a:t>
            </a:r>
            <a:r>
              <a:rPr lang="mn-MN" sz="2400" b="1" dirty="0" smtClean="0">
                <a:latin typeface="Tahoma" panose="020B0604030504040204" pitchFamily="34" charset="0"/>
                <a:ea typeface="Tahoma" panose="020B0604030504040204" pitchFamily="34" charset="0"/>
                <a:cs typeface="Tahoma" panose="020B0604030504040204" pitchFamily="34" charset="0"/>
              </a:rPr>
              <a:t>Асуулга буюу </a:t>
            </a:r>
            <a:r>
              <a:rPr lang="en-US" sz="2400" b="1" dirty="0" smtClean="0">
                <a:latin typeface="Tahoma" panose="020B0604030504040204" pitchFamily="34" charset="0"/>
                <a:ea typeface="Tahoma" panose="020B0604030504040204" pitchFamily="34" charset="0"/>
                <a:cs typeface="Tahoma" panose="020B0604030504040204" pitchFamily="34" charset="0"/>
              </a:rPr>
              <a:t>query</a:t>
            </a:r>
            <a:r>
              <a:rPr lang="mn-MN" sz="2400" b="1" dirty="0" smtClean="0">
                <a:latin typeface="Tahoma" panose="020B0604030504040204" pitchFamily="34" charset="0"/>
                <a:ea typeface="Tahoma" panose="020B0604030504040204" pitchFamily="34" charset="0"/>
                <a:cs typeface="Tahoma" panose="020B0604030504040204" pitchFamily="34" charset="0"/>
              </a:rPr>
              <a:t>-ийн </a:t>
            </a:r>
            <a:r>
              <a:rPr lang="mn-MN" sz="2400" b="1" dirty="0" smtClean="0">
                <a:latin typeface="Tahoma" panose="020B0604030504040204" pitchFamily="34" charset="0"/>
                <a:ea typeface="Tahoma" panose="020B0604030504040204" pitchFamily="34" charset="0"/>
                <a:cs typeface="Tahoma" panose="020B0604030504040204" pitchFamily="34" charset="0"/>
              </a:rPr>
              <a:t>оновчлол </a:t>
            </a:r>
            <a:r>
              <a:rPr lang="en-US" sz="2400" b="1" dirty="0" smtClean="0">
                <a:latin typeface="Tahoma" panose="020B0604030504040204" pitchFamily="34" charset="0"/>
                <a:ea typeface="Tahoma" panose="020B0604030504040204" pitchFamily="34" charset="0"/>
                <a:cs typeface="Tahoma" panose="020B0604030504040204" pitchFamily="34" charset="0"/>
              </a:rPr>
              <a:t>(Optimizing queries)</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Өгөгдлийн сангийн хурдыг сайжруулах үндсэн механизм.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943423" lvl="1"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Бага өгөгдөл дээр ажиллах тусам сайн. Аль болох бага өгөгдөл ажиллөх асуулга бичих чухал.</a:t>
            </a:r>
          </a:p>
          <a:p>
            <a:pPr marL="943423" lvl="1" indent="-4572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Query optimizer </a:t>
            </a:r>
            <a:r>
              <a:rPr lang="mn-MN" sz="2400" dirty="0" smtClean="0">
                <a:latin typeface="Tahoma" panose="020B0604030504040204" pitchFamily="34" charset="0"/>
                <a:ea typeface="Tahoma" panose="020B0604030504040204" pitchFamily="34" charset="0"/>
                <a:cs typeface="Tahoma" panose="020B0604030504040204" pitchFamily="34" charset="0"/>
              </a:rPr>
              <a:t>нь тухайн асуулга бүрийн хувьд ямар төлөвлөгөөгөөр ажиллахыг шийдэж өгөх ёстой.</a:t>
            </a:r>
          </a:p>
          <a:p>
            <a:pPr marL="1429647" lvl="2"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Үүнийг </a:t>
            </a:r>
            <a:r>
              <a:rPr lang="en-US" sz="2400" dirty="0" smtClean="0">
                <a:latin typeface="Tahoma" panose="020B0604030504040204" pitchFamily="34" charset="0"/>
                <a:ea typeface="Tahoma" panose="020B0604030504040204" pitchFamily="34" charset="0"/>
                <a:cs typeface="Tahoma" panose="020B0604030504040204" pitchFamily="34" charset="0"/>
              </a:rPr>
              <a:t>logical query tree </a:t>
            </a:r>
            <a:r>
              <a:rPr lang="mn-MN" sz="2400" dirty="0" smtClean="0">
                <a:latin typeface="Tahoma" panose="020B0604030504040204" pitchFamily="34" charset="0"/>
                <a:ea typeface="Tahoma" panose="020B0604030504040204" pitchFamily="34" charset="0"/>
                <a:cs typeface="Tahoma" panose="020B0604030504040204" pitchFamily="34" charset="0"/>
              </a:rPr>
              <a:t>– г ашиглан хийдэг.</a:t>
            </a:r>
          </a:p>
          <a:p>
            <a:pPr marL="1429647" lvl="2" indent="-457200" algn="just">
              <a:buFont typeface="Wingdings" panose="05000000000000000000" pitchFamily="2" charset="2"/>
              <a:buChar char="§"/>
            </a:pPr>
            <a:r>
              <a:rPr lang="mn-MN" sz="2400" dirty="0" smtClean="0">
                <a:latin typeface="Tahoma" panose="020B0604030504040204" pitchFamily="34" charset="0"/>
                <a:ea typeface="Tahoma" panose="020B0604030504040204" pitchFamily="34" charset="0"/>
                <a:cs typeface="Tahoma" panose="020B0604030504040204" pitchFamily="34" charset="0"/>
              </a:rPr>
              <a:t>Төлөвлөгөөнүүдээс хамгийн байж болох шилдэг төлөвлөгөөг олохыг хичээдэг.</a:t>
            </a:r>
            <a:endParaRPr lang="mn-MN" sz="2400" dirty="0" smtClean="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170460513"/>
              </p:ext>
            </p:extLst>
          </p:nvPr>
        </p:nvGraphicFramePr>
        <p:xfrm>
          <a:off x="3657600" y="4782237"/>
          <a:ext cx="3886200" cy="5940074"/>
        </p:xfrm>
        <a:graphic>
          <a:graphicData uri="http://schemas.openxmlformats.org/drawingml/2006/table">
            <a:tbl>
              <a:tblPr firstRow="1" bandRow="1">
                <a:tableStyleId>{5C22544A-7EE6-4342-B048-85BDC9FD1C3A}</a:tableStyleId>
              </a:tblPr>
              <a:tblGrid>
                <a:gridCol w="1943100"/>
                <a:gridCol w="1943100"/>
              </a:tblGrid>
              <a:tr h="819321">
                <a:tc>
                  <a:txBody>
                    <a:bodyPr/>
                    <a:lstStyle/>
                    <a:p>
                      <a:r>
                        <a:rPr lang="en-US" dirty="0" smtClean="0"/>
                        <a:t>STATEMENT CLAUSE</a:t>
                      </a:r>
                      <a:endParaRPr lang="en-US" dirty="0"/>
                    </a:p>
                  </a:txBody>
                  <a:tcPr/>
                </a:tc>
                <a:tc>
                  <a:txBody>
                    <a:bodyPr/>
                    <a:lstStyle/>
                    <a:p>
                      <a:r>
                        <a:rPr lang="en-US" dirty="0" smtClean="0"/>
                        <a:t>PROCESSING</a:t>
                      </a:r>
                      <a:r>
                        <a:rPr lang="en-US" baseline="0" dirty="0" smtClean="0"/>
                        <a:t> SEQUENCE</a:t>
                      </a:r>
                      <a:endParaRPr lang="en-US" dirty="0"/>
                    </a:p>
                  </a:txBody>
                  <a:tcPr/>
                </a:tc>
              </a:tr>
              <a:tr h="465523">
                <a:tc>
                  <a:txBody>
                    <a:bodyPr/>
                    <a:lstStyle/>
                    <a:p>
                      <a:r>
                        <a:rPr lang="en-US" dirty="0" smtClean="0"/>
                        <a:t>SELECT</a:t>
                      </a:r>
                      <a:endParaRPr lang="en-US" dirty="0"/>
                    </a:p>
                  </a:txBody>
                  <a:tcPr/>
                </a:tc>
                <a:tc>
                  <a:txBody>
                    <a:bodyPr/>
                    <a:lstStyle/>
                    <a:p>
                      <a:r>
                        <a:rPr lang="en-US" dirty="0" smtClean="0"/>
                        <a:t>8</a:t>
                      </a:r>
                      <a:endParaRPr lang="en-US" dirty="0"/>
                    </a:p>
                  </a:txBody>
                  <a:tcPr/>
                </a:tc>
              </a:tr>
              <a:tr h="465523">
                <a:tc>
                  <a:txBody>
                    <a:bodyPr/>
                    <a:lstStyle/>
                    <a:p>
                      <a:r>
                        <a:rPr lang="en-US" dirty="0" smtClean="0"/>
                        <a:t>TOP</a:t>
                      </a:r>
                      <a:endParaRPr lang="en-US" dirty="0"/>
                    </a:p>
                  </a:txBody>
                  <a:tcPr/>
                </a:tc>
                <a:tc>
                  <a:txBody>
                    <a:bodyPr/>
                    <a:lstStyle/>
                    <a:p>
                      <a:r>
                        <a:rPr lang="en-US" dirty="0" smtClean="0"/>
                        <a:t>11</a:t>
                      </a:r>
                      <a:endParaRPr lang="en-US" dirty="0"/>
                    </a:p>
                  </a:txBody>
                  <a:tcPr/>
                </a:tc>
              </a:tr>
              <a:tr h="465523">
                <a:tc>
                  <a:txBody>
                    <a:bodyPr/>
                    <a:lstStyle/>
                    <a:p>
                      <a:r>
                        <a:rPr lang="en-US" dirty="0" smtClean="0"/>
                        <a:t>DISTINCT</a:t>
                      </a:r>
                      <a:endParaRPr lang="en-US" dirty="0"/>
                    </a:p>
                  </a:txBody>
                  <a:tcPr/>
                </a:tc>
                <a:tc>
                  <a:txBody>
                    <a:bodyPr/>
                    <a:lstStyle/>
                    <a:p>
                      <a:r>
                        <a:rPr lang="en-US" dirty="0" smtClean="0"/>
                        <a:t>9</a:t>
                      </a:r>
                      <a:endParaRPr lang="en-US" dirty="0"/>
                    </a:p>
                  </a:txBody>
                  <a:tcPr/>
                </a:tc>
              </a:tr>
              <a:tr h="465523">
                <a:tc>
                  <a:txBody>
                    <a:bodyPr/>
                    <a:lstStyle/>
                    <a:p>
                      <a:r>
                        <a:rPr lang="en-US" dirty="0" smtClean="0"/>
                        <a:t>FROM</a:t>
                      </a:r>
                      <a:endParaRPr lang="en-US" dirty="0"/>
                    </a:p>
                  </a:txBody>
                  <a:tcPr/>
                </a:tc>
                <a:tc>
                  <a:txBody>
                    <a:bodyPr/>
                    <a:lstStyle/>
                    <a:p>
                      <a:r>
                        <a:rPr lang="en-US" dirty="0" smtClean="0"/>
                        <a:t>1</a:t>
                      </a:r>
                      <a:endParaRPr lang="en-US" dirty="0"/>
                    </a:p>
                  </a:txBody>
                  <a:tcPr/>
                </a:tc>
              </a:tr>
              <a:tr h="465523">
                <a:tc>
                  <a:txBody>
                    <a:bodyPr/>
                    <a:lstStyle/>
                    <a:p>
                      <a:r>
                        <a:rPr lang="en-US" dirty="0" smtClean="0"/>
                        <a:t>JOIN</a:t>
                      </a:r>
                      <a:endParaRPr lang="en-US" dirty="0"/>
                    </a:p>
                  </a:txBody>
                  <a:tcPr/>
                </a:tc>
                <a:tc>
                  <a:txBody>
                    <a:bodyPr/>
                    <a:lstStyle/>
                    <a:p>
                      <a:r>
                        <a:rPr lang="en-US" dirty="0" smtClean="0"/>
                        <a:t>3</a:t>
                      </a:r>
                      <a:endParaRPr lang="en-US" dirty="0"/>
                    </a:p>
                  </a:txBody>
                  <a:tcPr/>
                </a:tc>
              </a:tr>
              <a:tr h="465523">
                <a:tc>
                  <a:txBody>
                    <a:bodyPr/>
                    <a:lstStyle/>
                    <a:p>
                      <a:r>
                        <a:rPr lang="en-US" dirty="0" smtClean="0"/>
                        <a:t>ON</a:t>
                      </a:r>
                      <a:endParaRPr lang="en-US" dirty="0"/>
                    </a:p>
                  </a:txBody>
                  <a:tcPr/>
                </a:tc>
                <a:tc>
                  <a:txBody>
                    <a:bodyPr/>
                    <a:lstStyle/>
                    <a:p>
                      <a:r>
                        <a:rPr lang="en-US" dirty="0" smtClean="0"/>
                        <a:t>2</a:t>
                      </a:r>
                      <a:endParaRPr lang="en-US" dirty="0"/>
                    </a:p>
                  </a:txBody>
                  <a:tcPr/>
                </a:tc>
              </a:tr>
              <a:tr h="465523">
                <a:tc>
                  <a:txBody>
                    <a:bodyPr/>
                    <a:lstStyle/>
                    <a:p>
                      <a:r>
                        <a:rPr lang="en-US" dirty="0" smtClean="0"/>
                        <a:t>WHERE</a:t>
                      </a:r>
                      <a:endParaRPr lang="en-US" dirty="0"/>
                    </a:p>
                  </a:txBody>
                  <a:tcPr/>
                </a:tc>
                <a:tc>
                  <a:txBody>
                    <a:bodyPr/>
                    <a:lstStyle/>
                    <a:p>
                      <a:r>
                        <a:rPr lang="en-US" dirty="0" smtClean="0"/>
                        <a:t>4</a:t>
                      </a:r>
                      <a:endParaRPr lang="en-US" dirty="0"/>
                    </a:p>
                  </a:txBody>
                  <a:tcPr/>
                </a:tc>
              </a:tr>
              <a:tr h="465523">
                <a:tc>
                  <a:txBody>
                    <a:bodyPr/>
                    <a:lstStyle/>
                    <a:p>
                      <a:r>
                        <a:rPr lang="en-US" dirty="0" smtClean="0"/>
                        <a:t>GROUP BY</a:t>
                      </a:r>
                      <a:endParaRPr lang="en-US" dirty="0"/>
                    </a:p>
                  </a:txBody>
                  <a:tcPr/>
                </a:tc>
                <a:tc>
                  <a:txBody>
                    <a:bodyPr/>
                    <a:lstStyle/>
                    <a:p>
                      <a:r>
                        <a:rPr lang="en-US" dirty="0" smtClean="0"/>
                        <a:t>5</a:t>
                      </a:r>
                      <a:endParaRPr lang="en-US" dirty="0"/>
                    </a:p>
                  </a:txBody>
                  <a:tcPr/>
                </a:tc>
              </a:tr>
              <a:tr h="465523">
                <a:tc>
                  <a:txBody>
                    <a:bodyPr/>
                    <a:lstStyle/>
                    <a:p>
                      <a:r>
                        <a:rPr lang="en-US" dirty="0" smtClean="0"/>
                        <a:t>WITH</a:t>
                      </a:r>
                      <a:endParaRPr lang="en-US" dirty="0"/>
                    </a:p>
                  </a:txBody>
                  <a:tcPr/>
                </a:tc>
                <a:tc>
                  <a:txBody>
                    <a:bodyPr/>
                    <a:lstStyle/>
                    <a:p>
                      <a:r>
                        <a:rPr lang="en-US" dirty="0" smtClean="0"/>
                        <a:t>6</a:t>
                      </a:r>
                      <a:endParaRPr lang="en-US" dirty="0"/>
                    </a:p>
                  </a:txBody>
                  <a:tcPr/>
                </a:tc>
              </a:tr>
              <a:tr h="465523">
                <a:tc>
                  <a:txBody>
                    <a:bodyPr/>
                    <a:lstStyle/>
                    <a:p>
                      <a:r>
                        <a:rPr lang="en-US" dirty="0" smtClean="0"/>
                        <a:t>HAVING</a:t>
                      </a:r>
                      <a:endParaRPr lang="en-US" dirty="0"/>
                    </a:p>
                  </a:txBody>
                  <a:tcPr/>
                </a:tc>
                <a:tc>
                  <a:txBody>
                    <a:bodyPr/>
                    <a:lstStyle/>
                    <a:p>
                      <a:r>
                        <a:rPr lang="en-US" dirty="0" smtClean="0"/>
                        <a:t>7</a:t>
                      </a:r>
                      <a:endParaRPr lang="en-US" dirty="0"/>
                    </a:p>
                  </a:txBody>
                  <a:tcPr/>
                </a:tc>
              </a:tr>
              <a:tr h="465523">
                <a:tc>
                  <a:txBody>
                    <a:bodyPr/>
                    <a:lstStyle/>
                    <a:p>
                      <a:r>
                        <a:rPr lang="en-US" dirty="0" smtClean="0"/>
                        <a:t>ORDER</a:t>
                      </a:r>
                      <a:r>
                        <a:rPr lang="en-US" baseline="0" dirty="0" smtClean="0"/>
                        <a:t> BY</a:t>
                      </a:r>
                      <a:endParaRPr lang="en-US" dirty="0"/>
                    </a:p>
                  </a:txBody>
                  <a:tcPr/>
                </a:tc>
                <a:tc>
                  <a:txBody>
                    <a:bodyPr/>
                    <a:lstStyle/>
                    <a:p>
                      <a:r>
                        <a:rPr lang="en-US" dirty="0" smtClean="0"/>
                        <a:t>10</a:t>
                      </a:r>
                      <a:endParaRPr lang="en-US" dirty="0"/>
                    </a:p>
                  </a:txBody>
                  <a:tcPr/>
                </a:tc>
              </a:tr>
            </a:tbl>
          </a:graphicData>
        </a:graphic>
      </p:graphicFrame>
      <p:pic>
        <p:nvPicPr>
          <p:cNvPr id="1026" name="Picture 2" descr="Take an Access excursion through SQL Server - Acc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5063" y="4800600"/>
            <a:ext cx="9097537" cy="5934721"/>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47800" y="5100754"/>
            <a:ext cx="1295400" cy="1295400"/>
          </a:xfrm>
          <a:prstGeom prst="rect">
            <a:avLst/>
          </a:prstGeom>
        </p:spPr>
      </p:pic>
    </p:spTree>
    <p:extLst>
      <p:ext uri="{BB962C8B-B14F-4D97-AF65-F5344CB8AC3E}">
        <p14:creationId xmlns:p14="http://schemas.microsoft.com/office/powerpoint/2010/main" val="2376923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12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524000"/>
            <a:ext cx="18059400" cy="1384995"/>
          </a:xfrm>
          <a:prstGeom prst="rect">
            <a:avLst/>
          </a:prstGeom>
          <a:noFill/>
          <a:ln w="15875">
            <a:solidFill>
              <a:schemeClr val="tx1"/>
            </a:solidFill>
          </a:ln>
        </p:spPr>
        <p:txBody>
          <a:bodyPr wrap="square" rtlCol="0">
            <a:spAutoFit/>
          </a:bodyPr>
          <a:lstStyle/>
          <a:p>
            <a:pPr algn="just"/>
            <a:r>
              <a:rPr lang="mn-MN" sz="2800" b="1" dirty="0">
                <a:latin typeface="Tahoma" panose="020B0604030504040204" pitchFamily="34" charset="0"/>
                <a:ea typeface="Tahoma" panose="020B0604030504040204" pitchFamily="34" charset="0"/>
                <a:cs typeface="Tahoma" panose="020B0604030504040204" pitchFamily="34" charset="0"/>
              </a:rPr>
              <a:t>7</a:t>
            </a:r>
            <a:r>
              <a:rPr lang="mn-MN" sz="2800" b="1" dirty="0" smtClean="0">
                <a:latin typeface="Tahoma" panose="020B0604030504040204" pitchFamily="34" charset="0"/>
                <a:ea typeface="Tahoma" panose="020B0604030504040204" pitchFamily="34" charset="0"/>
                <a:cs typeface="Tahoma" panose="020B0604030504040204" pitchFamily="34" charset="0"/>
              </a:rPr>
              <a:t>. </a:t>
            </a:r>
            <a:r>
              <a:rPr lang="mn-MN" sz="2800" dirty="0" smtClean="0">
                <a:latin typeface="Tahoma" panose="020B0604030504040204" pitchFamily="34" charset="0"/>
                <a:ea typeface="Tahoma" panose="020B0604030504040204" pitchFamily="34" charset="0"/>
                <a:cs typeface="Tahoma" panose="020B0604030504040204" pitchFamily="34" charset="0"/>
              </a:rPr>
              <a:t>(</a:t>
            </a:r>
            <a:r>
              <a:rPr lang="mn-MN" sz="2800" dirty="0">
                <a:latin typeface="Tahoma" panose="020B0604030504040204" pitchFamily="34" charset="0"/>
                <a:ea typeface="Tahoma" panose="020B0604030504040204" pitchFamily="34" charset="0"/>
                <a:cs typeface="Tahoma" panose="020B0604030504040204" pitchFamily="34" charset="0"/>
              </a:rPr>
              <a:t>3 оноо) </a:t>
            </a:r>
            <a:r>
              <a:rPr lang="en-US" sz="2800" dirty="0">
                <a:latin typeface="Tahoma" panose="020B0604030504040204" pitchFamily="34" charset="0"/>
                <a:ea typeface="Tahoma" panose="020B0604030504040204" pitchFamily="34" charset="0"/>
                <a:cs typeface="Tahoma" panose="020B0604030504040204" pitchFamily="34" charset="0"/>
              </a:rPr>
              <a:t>MapReduce </a:t>
            </a:r>
            <a:r>
              <a:rPr lang="mn-MN" sz="2800" dirty="0">
                <a:latin typeface="Tahoma" panose="020B0604030504040204" pitchFamily="34" charset="0"/>
                <a:ea typeface="Tahoma" panose="020B0604030504040204" pitchFamily="34" charset="0"/>
                <a:cs typeface="Tahoma" panose="020B0604030504040204" pitchFamily="34" charset="0"/>
              </a:rPr>
              <a:t>програмчлалын загвар, түүний талаар </a:t>
            </a:r>
            <a:r>
              <a:rPr lang="mn-MN" sz="2800" dirty="0" smtClean="0">
                <a:latin typeface="Tahoma" panose="020B0604030504040204" pitchFamily="34" charset="0"/>
                <a:ea typeface="Tahoma" panose="020B0604030504040204" pitchFamily="34" charset="0"/>
                <a:cs typeface="Tahoma" panose="020B0604030504040204" pitchFamily="34" charset="0"/>
              </a:rPr>
              <a:t>бич. </a:t>
            </a:r>
          </a:p>
          <a:p>
            <a:pPr algn="just"/>
            <a:r>
              <a:rPr lang="mn-MN" sz="2800" dirty="0" smtClean="0">
                <a:latin typeface="Tahoma" panose="020B0604030504040204" pitchFamily="34" charset="0"/>
                <a:ea typeface="Tahoma" panose="020B0604030504040204" pitchFamily="34" charset="0"/>
                <a:cs typeface="Tahoma" panose="020B0604030504040204" pitchFamily="34" charset="0"/>
              </a:rPr>
              <a:t>-</a:t>
            </a:r>
            <a:r>
              <a:rPr lang="mn-MN" sz="2800" dirty="0">
                <a:latin typeface="Tahoma" panose="020B0604030504040204" pitchFamily="34" charset="0"/>
                <a:ea typeface="Tahoma" panose="020B0604030504040204" pitchFamily="34" charset="0"/>
                <a:cs typeface="Tahoma" panose="020B0604030504040204" pitchFamily="34" charset="0"/>
              </a:rPr>
              <a:t>давуу талуудыг тооч, </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800" dirty="0" smtClean="0">
                <a:latin typeface="Tahoma" panose="020B0604030504040204" pitchFamily="34" charset="0"/>
                <a:ea typeface="Tahoma" panose="020B0604030504040204" pitchFamily="34" charset="0"/>
                <a:cs typeface="Tahoma" panose="020B0604030504040204" pitchFamily="34" charset="0"/>
              </a:rPr>
              <a:t>-</a:t>
            </a:r>
            <a:r>
              <a:rPr lang="mn-MN" sz="2800" dirty="0">
                <a:latin typeface="Tahoma" panose="020B0604030504040204" pitchFamily="34" charset="0"/>
                <a:ea typeface="Tahoma" panose="020B0604030504040204" pitchFamily="34" charset="0"/>
                <a:cs typeface="Tahoma" panose="020B0604030504040204" pitchFamily="34" charset="0"/>
              </a:rPr>
              <a:t>түүний бүрэлдэхүүн (</a:t>
            </a:r>
            <a:r>
              <a:rPr lang="en-US" sz="2800" dirty="0">
                <a:latin typeface="Tahoma" panose="020B0604030504040204" pitchFamily="34" charset="0"/>
                <a:ea typeface="Tahoma" panose="020B0604030504040204" pitchFamily="34" charset="0"/>
                <a:cs typeface="Tahoma" panose="020B0604030504040204" pitchFamily="34" charset="0"/>
              </a:rPr>
              <a:t>map, group by key, reduce) –</a:t>
            </a:r>
            <a:r>
              <a:rPr lang="mn-MN" sz="2800" dirty="0">
                <a:latin typeface="Tahoma" panose="020B0604030504040204" pitchFamily="34" charset="0"/>
                <a:ea typeface="Tahoma" panose="020B0604030504040204" pitchFamily="34" charset="0"/>
                <a:cs typeface="Tahoma" panose="020B0604030504040204" pitchFamily="34" charset="0"/>
              </a:rPr>
              <a:t>ийг тайлбарла.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28700" y="3352800"/>
            <a:ext cx="9029700" cy="6001643"/>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Хариулт:</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mn-MN" sz="2400" b="1" dirty="0" smtClean="0">
                <a:latin typeface="Tahoma" panose="020B0604030504040204" pitchFamily="34" charset="0"/>
                <a:ea typeface="Tahoma" panose="020B0604030504040204" pitchFamily="34" charset="0"/>
                <a:cs typeface="Tahoma" panose="020B0604030504040204" pitchFamily="34" charset="0"/>
              </a:rPr>
              <a:t>Давуу талууд</a:t>
            </a:r>
          </a:p>
          <a:p>
            <a:pPr marL="829123" lvl="1" indent="-3429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Scalability/</a:t>
            </a:r>
            <a:r>
              <a:rPr lang="mn-MN" sz="2400" dirty="0">
                <a:latin typeface="Tahoma" panose="020B0604030504040204" pitchFamily="34" charset="0"/>
                <a:ea typeface="Tahoma" panose="020B0604030504040204" pitchFamily="34" charset="0"/>
                <a:cs typeface="Tahoma" panose="020B0604030504040204" pitchFamily="34" charset="0"/>
              </a:rPr>
              <a:t>Өргөтгөх чадвар</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
            </a:pPr>
            <a:r>
              <a:rPr lang="en-US" sz="2400" dirty="0">
                <a:latin typeface="Tahoma" panose="020B0604030504040204" pitchFamily="34" charset="0"/>
                <a:ea typeface="Tahoma" panose="020B0604030504040204" pitchFamily="34" charset="0"/>
                <a:cs typeface="Tahoma" panose="020B0604030504040204" pitchFamily="34" charset="0"/>
              </a:rPr>
              <a:t>Cost-effective </a:t>
            </a:r>
            <a:r>
              <a:rPr lang="en-US" sz="2400" dirty="0" smtClean="0">
                <a:latin typeface="Tahoma" panose="020B0604030504040204" pitchFamily="34" charset="0"/>
                <a:ea typeface="Tahoma" panose="020B0604030504040204" pitchFamily="34" charset="0"/>
                <a:cs typeface="Tahoma" panose="020B0604030504040204" pitchFamily="34" charset="0"/>
              </a:rPr>
              <a:t>solution/</a:t>
            </a:r>
            <a:r>
              <a:rPr lang="mn-MN" sz="2400" dirty="0">
                <a:latin typeface="Tahoma" panose="020B0604030504040204" pitchFamily="34" charset="0"/>
                <a:ea typeface="Tahoma" panose="020B0604030504040204" pitchFamily="34" charset="0"/>
                <a:cs typeface="Tahoma" panose="020B0604030504040204" pitchFamily="34" charset="0"/>
              </a:rPr>
              <a:t>Зардал хэмнэлттэй шийдэл</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Flexibility/</a:t>
            </a:r>
            <a:r>
              <a:rPr lang="mn-MN" sz="2400" dirty="0">
                <a:latin typeface="Tahoma" panose="020B0604030504040204" pitchFamily="34" charset="0"/>
                <a:ea typeface="Tahoma" panose="020B0604030504040204" pitchFamily="34" charset="0"/>
                <a:cs typeface="Tahoma" panose="020B0604030504040204" pitchFamily="34" charset="0"/>
              </a:rPr>
              <a:t>Уян </a:t>
            </a:r>
            <a:r>
              <a:rPr lang="mn-MN" sz="2400" dirty="0" smtClean="0">
                <a:latin typeface="Tahoma" panose="020B0604030504040204" pitchFamily="34" charset="0"/>
                <a:ea typeface="Tahoma" panose="020B0604030504040204" pitchFamily="34" charset="0"/>
                <a:cs typeface="Tahoma" panose="020B0604030504040204" pitchFamily="34" charset="0"/>
              </a:rPr>
              <a:t>хатан</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Fast/</a:t>
            </a:r>
            <a:r>
              <a:rPr lang="mn-MN" sz="2400" dirty="0" smtClean="0">
                <a:latin typeface="Tahoma" panose="020B0604030504040204" pitchFamily="34" charset="0"/>
                <a:ea typeface="Tahoma" panose="020B0604030504040204" pitchFamily="34" charset="0"/>
                <a:cs typeface="Tahoma" panose="020B0604030504040204" pitchFamily="34" charset="0"/>
              </a:rPr>
              <a:t>Хурдан</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
            </a:pPr>
            <a:r>
              <a:rPr lang="en-US" sz="2400" dirty="0">
                <a:latin typeface="Tahoma" panose="020B0604030504040204" pitchFamily="34" charset="0"/>
                <a:ea typeface="Tahoma" panose="020B0604030504040204" pitchFamily="34" charset="0"/>
                <a:cs typeface="Tahoma" panose="020B0604030504040204" pitchFamily="34" charset="0"/>
              </a:rPr>
              <a:t>Security and </a:t>
            </a:r>
            <a:r>
              <a:rPr lang="en-US" sz="2400" dirty="0" smtClean="0">
                <a:latin typeface="Tahoma" panose="020B0604030504040204" pitchFamily="34" charset="0"/>
                <a:ea typeface="Tahoma" panose="020B0604030504040204" pitchFamily="34" charset="0"/>
                <a:cs typeface="Tahoma" panose="020B0604030504040204" pitchFamily="34" charset="0"/>
              </a:rPr>
              <a:t>Authentication/</a:t>
            </a:r>
            <a:r>
              <a:rPr lang="mn-MN" sz="2400" dirty="0">
                <a:latin typeface="Tahoma" panose="020B0604030504040204" pitchFamily="34" charset="0"/>
                <a:ea typeface="Tahoma" panose="020B0604030504040204" pitchFamily="34" charset="0"/>
                <a:cs typeface="Tahoma" panose="020B0604030504040204" pitchFamily="34" charset="0"/>
              </a:rPr>
              <a:t>Аюулгүй байдал ба баталгаажуулалт</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
            </a:pPr>
            <a:r>
              <a:rPr lang="en-US" sz="2400" dirty="0">
                <a:latin typeface="Tahoma" panose="020B0604030504040204" pitchFamily="34" charset="0"/>
                <a:ea typeface="Tahoma" panose="020B0604030504040204" pitchFamily="34" charset="0"/>
                <a:cs typeface="Tahoma" panose="020B0604030504040204" pitchFamily="34" charset="0"/>
              </a:rPr>
              <a:t>Parallel </a:t>
            </a:r>
            <a:r>
              <a:rPr lang="en-US" sz="2400" dirty="0" smtClean="0">
                <a:latin typeface="Tahoma" panose="020B0604030504040204" pitchFamily="34" charset="0"/>
                <a:ea typeface="Tahoma" panose="020B0604030504040204" pitchFamily="34" charset="0"/>
                <a:cs typeface="Tahoma" panose="020B0604030504040204" pitchFamily="34" charset="0"/>
              </a:rPr>
              <a:t>processing/</a:t>
            </a:r>
            <a:r>
              <a:rPr lang="mn-MN" sz="2400" dirty="0">
                <a:latin typeface="Tahoma" panose="020B0604030504040204" pitchFamily="34" charset="0"/>
                <a:ea typeface="Tahoma" panose="020B0604030504040204" pitchFamily="34" charset="0"/>
                <a:cs typeface="Tahoma" panose="020B0604030504040204" pitchFamily="34" charset="0"/>
              </a:rPr>
              <a:t>З</a:t>
            </a:r>
            <a:r>
              <a:rPr lang="mn-MN" sz="2400" dirty="0" smtClean="0">
                <a:latin typeface="Tahoma" panose="020B0604030504040204" pitchFamily="34" charset="0"/>
                <a:ea typeface="Tahoma" panose="020B0604030504040204" pitchFamily="34" charset="0"/>
                <a:cs typeface="Tahoma" panose="020B0604030504040204" pitchFamily="34" charset="0"/>
              </a:rPr>
              <a:t>эрэгцээ боловсруулалт</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
            </a:pPr>
            <a:r>
              <a:rPr lang="en-US" sz="2400" dirty="0">
                <a:latin typeface="Tahoma" panose="020B0604030504040204" pitchFamily="34" charset="0"/>
                <a:ea typeface="Tahoma" panose="020B0604030504040204" pitchFamily="34" charset="0"/>
                <a:cs typeface="Tahoma" panose="020B0604030504040204" pitchFamily="34" charset="0"/>
              </a:rPr>
              <a:t>Availability and </a:t>
            </a:r>
            <a:r>
              <a:rPr lang="en-US" sz="2400" dirty="0" smtClean="0">
                <a:latin typeface="Tahoma" panose="020B0604030504040204" pitchFamily="34" charset="0"/>
                <a:ea typeface="Tahoma" panose="020B0604030504040204" pitchFamily="34" charset="0"/>
                <a:cs typeface="Tahoma" panose="020B0604030504040204" pitchFamily="34" charset="0"/>
              </a:rPr>
              <a:t>resilient nature/</a:t>
            </a:r>
            <a:r>
              <a:rPr lang="ru-RU" sz="2400" dirty="0" smtClean="0">
                <a:latin typeface="Tahoma" panose="020B0604030504040204" pitchFamily="34" charset="0"/>
                <a:ea typeface="Tahoma" panose="020B0604030504040204" pitchFamily="34" charset="0"/>
                <a:cs typeface="Tahoma" panose="020B0604030504040204" pitchFamily="34" charset="0"/>
              </a:rPr>
              <a:t>Бэлэн </a:t>
            </a:r>
            <a:r>
              <a:rPr lang="ru-RU" sz="2400" dirty="0">
                <a:latin typeface="Tahoma" panose="020B0604030504040204" pitchFamily="34" charset="0"/>
                <a:ea typeface="Tahoma" panose="020B0604030504040204" pitchFamily="34" charset="0"/>
                <a:cs typeface="Tahoma" panose="020B0604030504040204" pitchFamily="34" charset="0"/>
              </a:rPr>
              <a:t>байдал, </a:t>
            </a:r>
            <a:r>
              <a:rPr lang="mn-MN" sz="2400" dirty="0" smtClean="0">
                <a:latin typeface="Tahoma" panose="020B0604030504040204" pitchFamily="34" charset="0"/>
                <a:ea typeface="Tahoma" panose="020B0604030504040204" pitchFamily="34" charset="0"/>
                <a:cs typeface="Tahoma" panose="020B0604030504040204" pitchFamily="34" charset="0"/>
              </a:rPr>
              <a:t>өсөх чадвар</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
            </a:pPr>
            <a:r>
              <a:rPr lang="en-US" sz="2400" dirty="0">
                <a:latin typeface="Tahoma" panose="020B0604030504040204" pitchFamily="34" charset="0"/>
                <a:ea typeface="Tahoma" panose="020B0604030504040204" pitchFamily="34" charset="0"/>
                <a:cs typeface="Tahoma" panose="020B0604030504040204" pitchFamily="34" charset="0"/>
              </a:rPr>
              <a:t>Simple model of </a:t>
            </a:r>
            <a:r>
              <a:rPr lang="en-US" sz="2400" dirty="0" smtClean="0">
                <a:latin typeface="Tahoma" panose="020B0604030504040204" pitchFamily="34" charset="0"/>
                <a:ea typeface="Tahoma" panose="020B0604030504040204" pitchFamily="34" charset="0"/>
                <a:cs typeface="Tahoma" panose="020B0604030504040204" pitchFamily="34" charset="0"/>
              </a:rPr>
              <a:t>programming/</a:t>
            </a:r>
            <a:r>
              <a:rPr lang="mn-MN" sz="2400" dirty="0">
                <a:latin typeface="Tahoma" panose="020B0604030504040204" pitchFamily="34" charset="0"/>
                <a:ea typeface="Tahoma" panose="020B0604030504040204" pitchFamily="34" charset="0"/>
                <a:cs typeface="Tahoma" panose="020B0604030504040204" pitchFamily="34" charset="0"/>
              </a:rPr>
              <a:t>Програмчлалын энгийн </a:t>
            </a:r>
            <a:r>
              <a:rPr lang="mn-MN" sz="2400" dirty="0" smtClean="0">
                <a:latin typeface="Tahoma" panose="020B0604030504040204" pitchFamily="34" charset="0"/>
                <a:ea typeface="Tahoma" panose="020B0604030504040204" pitchFamily="34" charset="0"/>
                <a:cs typeface="Tahoma" panose="020B0604030504040204" pitchFamily="34" charset="0"/>
              </a:rPr>
              <a:t>загвар</a:t>
            </a:r>
          </a:p>
          <a:p>
            <a:pPr marL="829123" lvl="1" indent="-342900" algn="just">
              <a:buFont typeface="Wingdings" panose="05000000000000000000" pitchFamily="2" charset="2"/>
              <a:buChar char="§"/>
            </a:pPr>
            <a:r>
              <a:rPr lang="en-US" sz="2400" dirty="0">
                <a:latin typeface="Tahoma" panose="020B0604030504040204" pitchFamily="34" charset="0"/>
                <a:ea typeface="Tahoma" panose="020B0604030504040204" pitchFamily="34" charset="0"/>
                <a:cs typeface="Tahoma" panose="020B0604030504040204" pitchFamily="34" charset="0"/>
              </a:rPr>
              <a:t>Use in computation </a:t>
            </a:r>
            <a:r>
              <a:rPr lang="en-US" sz="2400" dirty="0" smtClean="0">
                <a:latin typeface="Tahoma" panose="020B0604030504040204" pitchFamily="34" charset="0"/>
                <a:ea typeface="Tahoma" panose="020B0604030504040204" pitchFamily="34" charset="0"/>
                <a:cs typeface="Tahoma" panose="020B0604030504040204" pitchFamily="34" charset="0"/>
              </a:rPr>
              <a:t>problems/</a:t>
            </a:r>
            <a:r>
              <a:rPr lang="mn-MN" sz="2400" dirty="0">
                <a:latin typeface="Tahoma" panose="020B0604030504040204" pitchFamily="34" charset="0"/>
                <a:ea typeface="Tahoma" panose="020B0604030504040204" pitchFamily="34" charset="0"/>
                <a:cs typeface="Tahoma" panose="020B0604030504040204" pitchFamily="34" charset="0"/>
              </a:rPr>
              <a:t>Тооцооллын асуудлуудад </a:t>
            </a:r>
            <a:r>
              <a:rPr lang="mn-MN" sz="2400" dirty="0" smtClean="0">
                <a:latin typeface="Tahoma" panose="020B0604030504040204" pitchFamily="34" charset="0"/>
                <a:ea typeface="Tahoma" panose="020B0604030504040204" pitchFamily="34" charset="0"/>
                <a:cs typeface="Tahoma" panose="020B0604030504040204" pitchFamily="34" charset="0"/>
              </a:rPr>
              <a:t>ашигладаг</a:t>
            </a:r>
          </a:p>
          <a:p>
            <a:pPr marL="829123" lvl="1" indent="-342900" algn="just">
              <a:buFont typeface="Wingdings" panose="05000000000000000000" pitchFamily="2" charset="2"/>
              <a:buChar char="§"/>
            </a:pPr>
            <a:r>
              <a:rPr lang="en-US" sz="2400" dirty="0">
                <a:latin typeface="Tahoma" panose="020B0604030504040204" pitchFamily="34" charset="0"/>
                <a:ea typeface="Tahoma" panose="020B0604030504040204" pitchFamily="34" charset="0"/>
                <a:cs typeface="Tahoma" panose="020B0604030504040204" pitchFamily="34" charset="0"/>
              </a:rPr>
              <a:t>Memory </a:t>
            </a:r>
            <a:r>
              <a:rPr lang="en-US" sz="2400" dirty="0" smtClean="0">
                <a:latin typeface="Tahoma" panose="020B0604030504040204" pitchFamily="34" charset="0"/>
                <a:ea typeface="Tahoma" panose="020B0604030504040204" pitchFamily="34" charset="0"/>
                <a:cs typeface="Tahoma" panose="020B0604030504040204" pitchFamily="34" charset="0"/>
              </a:rPr>
              <a:t>Requirements Less/</a:t>
            </a:r>
            <a:r>
              <a:rPr lang="mn-MN" sz="2400" dirty="0" smtClean="0">
                <a:latin typeface="Tahoma" panose="020B0604030504040204" pitchFamily="34" charset="0"/>
                <a:ea typeface="Tahoma" panose="020B0604030504040204" pitchFamily="34" charset="0"/>
                <a:cs typeface="Tahoma" panose="020B0604030504040204" pitchFamily="34" charset="0"/>
              </a:rPr>
              <a:t>Санах ойн шаардлага бага</a:t>
            </a:r>
          </a:p>
        </p:txBody>
      </p:sp>
      <p:sp>
        <p:nvSpPr>
          <p:cNvPr id="5" name="TextBox 4"/>
          <p:cNvSpPr txBox="1"/>
          <p:nvPr/>
        </p:nvSpPr>
        <p:spPr>
          <a:xfrm>
            <a:off x="10703312" y="3357265"/>
            <a:ext cx="8384788" cy="6001643"/>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Хариулт:</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mn-MN" sz="2400" b="1" dirty="0" smtClean="0">
                <a:latin typeface="Tahoma" panose="020B0604030504040204" pitchFamily="34" charset="0"/>
                <a:ea typeface="Tahoma" panose="020B0604030504040204" pitchFamily="34" charset="0"/>
                <a:cs typeface="Tahoma" panose="020B0604030504040204" pitchFamily="34" charset="0"/>
              </a:rPr>
              <a:t>Бүрэлдэхүүн</a:t>
            </a:r>
            <a:r>
              <a:rPr lang="mn-MN" sz="2400" b="1" dirty="0" smtClean="0">
                <a:latin typeface="Tahoma" panose="020B0604030504040204" pitchFamily="34" charset="0"/>
                <a:ea typeface="Tahoma" panose="020B0604030504040204" pitchFamily="34" charset="0"/>
                <a:cs typeface="Tahoma" panose="020B0604030504040204" pitchFamily="34" charset="0"/>
              </a:rPr>
              <a:t>:</a:t>
            </a:r>
          </a:p>
          <a:p>
            <a:pPr marL="829123" lvl="1" indent="-3429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Map – </a:t>
            </a:r>
            <a:r>
              <a:rPr lang="mn-MN" sz="2400" dirty="0" smtClean="0">
                <a:latin typeface="Tahoma" panose="020B0604030504040204" pitchFamily="34" charset="0"/>
                <a:ea typeface="Tahoma" panose="020B0604030504040204" pitchFamily="34" charset="0"/>
                <a:cs typeface="Tahoma" panose="020B0604030504040204" pitchFamily="34" charset="0"/>
              </a:rPr>
              <a:t>А</a:t>
            </a:r>
            <a:r>
              <a:rPr lang="mn-MN" sz="2400" dirty="0" smtClean="0">
                <a:latin typeface="Tahoma" panose="020B0604030504040204" pitchFamily="34" charset="0"/>
                <a:ea typeface="Tahoma" panose="020B0604030504040204" pitchFamily="34" charset="0"/>
                <a:cs typeface="Tahoma" panose="020B0604030504040204" pitchFamily="34" charset="0"/>
              </a:rPr>
              <a:t>жилчин</a:t>
            </a:r>
            <a:r>
              <a:rPr lang="en-US" sz="2400" dirty="0" smtClean="0">
                <a:latin typeface="Tahoma" panose="020B0604030504040204" pitchFamily="34" charset="0"/>
                <a:ea typeface="Tahoma" panose="020B0604030504040204" pitchFamily="34" charset="0"/>
                <a:cs typeface="Tahoma" panose="020B0604030504040204" pitchFamily="34" charset="0"/>
              </a:rPr>
              <a:t>/worker </a:t>
            </a:r>
            <a:r>
              <a:rPr lang="mn-MN" sz="2400" dirty="0" smtClean="0">
                <a:latin typeface="Tahoma" panose="020B0604030504040204" pitchFamily="34" charset="0"/>
                <a:ea typeface="Tahoma" panose="020B0604030504040204" pitchFamily="34" charset="0"/>
                <a:cs typeface="Tahoma" panose="020B0604030504040204" pitchFamily="34" charset="0"/>
              </a:rPr>
              <a:t>зангилаа</a:t>
            </a:r>
            <a:r>
              <a:rPr lang="en-US" sz="2400" dirty="0" smtClean="0">
                <a:latin typeface="Tahoma" panose="020B0604030504040204" pitchFamily="34" charset="0"/>
                <a:ea typeface="Tahoma" panose="020B0604030504040204" pitchFamily="34" charset="0"/>
                <a:cs typeface="Tahoma" panose="020B0604030504040204" pitchFamily="34" charset="0"/>
              </a:rPr>
              <a:t>/node</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бүр </a:t>
            </a:r>
            <a:r>
              <a:rPr lang="en-US" sz="2400" dirty="0" smtClean="0">
                <a:latin typeface="Tahoma" panose="020B0604030504040204" pitchFamily="34" charset="0"/>
                <a:ea typeface="Tahoma" panose="020B0604030504040204" pitchFamily="34" charset="0"/>
                <a:cs typeface="Tahoma" panose="020B0604030504040204" pitchFamily="34" charset="0"/>
              </a:rPr>
              <a:t>map</a:t>
            </a:r>
            <a:r>
              <a:rPr lang="mn-MN" sz="2400" dirty="0" smtClean="0">
                <a:latin typeface="Tahoma" panose="020B0604030504040204" pitchFamily="34" charset="0"/>
                <a:ea typeface="Tahoma" panose="020B0604030504040204" pitchFamily="34" charset="0"/>
                <a:cs typeface="Tahoma" panose="020B0604030504040204" pitchFamily="34" charset="0"/>
              </a:rPr>
              <a:t> функцийг</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дотоод өгөгдөл дээр </a:t>
            </a:r>
            <a:r>
              <a:rPr lang="mn-MN" sz="2400" dirty="0">
                <a:latin typeface="Tahoma" panose="020B0604030504040204" pitchFamily="34" charset="0"/>
                <a:ea typeface="Tahoma" panose="020B0604030504040204" pitchFamily="34" charset="0"/>
                <a:cs typeface="Tahoma" panose="020B0604030504040204" pitchFamily="34" charset="0"/>
              </a:rPr>
              <a:t>ашиглаж, </a:t>
            </a:r>
            <a:r>
              <a:rPr lang="mn-MN" sz="2400" dirty="0" smtClean="0">
                <a:latin typeface="Tahoma" panose="020B0604030504040204" pitchFamily="34" charset="0"/>
                <a:ea typeface="Tahoma" panose="020B0604030504040204" pitchFamily="34" charset="0"/>
                <a:cs typeface="Tahoma" panose="020B0604030504040204" pitchFamily="34" charset="0"/>
              </a:rPr>
              <a:t> мөн гаралтыг </a:t>
            </a:r>
            <a:r>
              <a:rPr lang="mn-MN" sz="2400" dirty="0">
                <a:latin typeface="Tahoma" panose="020B0604030504040204" pitchFamily="34" charset="0"/>
                <a:ea typeface="Tahoma" panose="020B0604030504040204" pitchFamily="34" charset="0"/>
                <a:cs typeface="Tahoma" panose="020B0604030504040204" pitchFamily="34" charset="0"/>
              </a:rPr>
              <a:t>түр хадгалах санд бичнэ</a:t>
            </a:r>
            <a:r>
              <a:rPr lang="mn-MN" sz="2400" dirty="0" smtClean="0">
                <a:latin typeface="Tahoma" panose="020B0604030504040204" pitchFamily="34" charset="0"/>
                <a:ea typeface="Tahoma" panose="020B0604030504040204" pitchFamily="34" charset="0"/>
                <a:cs typeface="Tahoma" panose="020B0604030504040204" pitchFamily="34" charset="0"/>
              </a:rPr>
              <a:t>. Мастер </a:t>
            </a:r>
            <a:r>
              <a:rPr lang="mn-MN" sz="2400" dirty="0">
                <a:latin typeface="Tahoma" panose="020B0604030504040204" pitchFamily="34" charset="0"/>
                <a:ea typeface="Tahoma" panose="020B0604030504040204" pitchFamily="34" charset="0"/>
                <a:cs typeface="Tahoma" panose="020B0604030504040204" pitchFamily="34" charset="0"/>
              </a:rPr>
              <a:t>зангилаа нь илүүдэл оролтын өгөгдлийн зөвхөн нэг </a:t>
            </a:r>
            <a:r>
              <a:rPr lang="mn-MN" sz="2400" dirty="0" smtClean="0">
                <a:latin typeface="Tahoma" panose="020B0604030504040204" pitchFamily="34" charset="0"/>
                <a:ea typeface="Tahoma" panose="020B0604030504040204" pitchFamily="34" charset="0"/>
                <a:cs typeface="Tahoma" panose="020B0604030504040204" pitchFamily="34" charset="0"/>
              </a:rPr>
              <a:t>хуулбарын боловсруулалтыг </a:t>
            </a:r>
            <a:r>
              <a:rPr lang="mn-MN" sz="2400" dirty="0">
                <a:latin typeface="Tahoma" panose="020B0604030504040204" pitchFamily="34" charset="0"/>
                <a:ea typeface="Tahoma" panose="020B0604030504040204" pitchFamily="34" charset="0"/>
                <a:cs typeface="Tahoma" panose="020B0604030504040204" pitchFamily="34" charset="0"/>
              </a:rPr>
              <a:t>баталгаажуулдаг.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Group </a:t>
            </a:r>
            <a:r>
              <a:rPr lang="en-US" sz="2400" dirty="0" smtClean="0">
                <a:latin typeface="Tahoma" panose="020B0604030504040204" pitchFamily="34" charset="0"/>
                <a:ea typeface="Tahoma" panose="020B0604030504040204" pitchFamily="34" charset="0"/>
                <a:cs typeface="Tahoma" panose="020B0604030504040204" pitchFamily="34" charset="0"/>
              </a:rPr>
              <a:t>by </a:t>
            </a:r>
            <a:r>
              <a:rPr lang="en-US" sz="2400" dirty="0" smtClean="0">
                <a:latin typeface="Tahoma" panose="020B0604030504040204" pitchFamily="34" charset="0"/>
                <a:ea typeface="Tahoma" panose="020B0604030504040204" pitchFamily="34" charset="0"/>
                <a:cs typeface="Tahoma" panose="020B0604030504040204" pitchFamily="34" charset="0"/>
              </a:rPr>
              <a:t>key/Shuffle </a:t>
            </a:r>
            <a:r>
              <a:rPr lang="mn-MN" sz="2400" dirty="0" smtClean="0">
                <a:latin typeface="Tahoma" panose="020B0604030504040204" pitchFamily="34" charset="0"/>
                <a:ea typeface="Tahoma" panose="020B0604030504040204" pitchFamily="34" charset="0"/>
                <a:cs typeface="Tahoma" panose="020B0604030504040204" pitchFamily="34" charset="0"/>
              </a:rPr>
              <a:t>-</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 А</a:t>
            </a:r>
            <a:r>
              <a:rPr lang="mn-MN" sz="2400" dirty="0" smtClean="0">
                <a:latin typeface="Tahoma" panose="020B0604030504040204" pitchFamily="34" charset="0"/>
                <a:ea typeface="Tahoma" panose="020B0604030504040204" pitchFamily="34" charset="0"/>
                <a:cs typeface="Tahoma" panose="020B0604030504040204" pitchFamily="34" charset="0"/>
              </a:rPr>
              <a:t>жилчин </a:t>
            </a:r>
            <a:r>
              <a:rPr lang="mn-MN" sz="2400" dirty="0">
                <a:latin typeface="Tahoma" panose="020B0604030504040204" pitchFamily="34" charset="0"/>
                <a:ea typeface="Tahoma" panose="020B0604030504040204" pitchFamily="34" charset="0"/>
                <a:cs typeface="Tahoma" panose="020B0604030504040204" pitchFamily="34" charset="0"/>
              </a:rPr>
              <a:t>зангилаа нь гаралтын </a:t>
            </a:r>
            <a:r>
              <a:rPr lang="mn-MN" sz="2400" dirty="0" smtClean="0">
                <a:latin typeface="Tahoma" panose="020B0604030504040204" pitchFamily="34" charset="0"/>
                <a:ea typeface="Tahoma" panose="020B0604030504040204" pitchFamily="34" charset="0"/>
                <a:cs typeface="Tahoma" panose="020B0604030504040204" pitchFamily="34" charset="0"/>
              </a:rPr>
              <a:t>түлхүүр </a:t>
            </a:r>
            <a:r>
              <a:rPr lang="mn-MN" sz="2400" dirty="0">
                <a:latin typeface="Tahoma" panose="020B0604030504040204" pitchFamily="34" charset="0"/>
                <a:ea typeface="Tahoma" panose="020B0604030504040204" pitchFamily="34" charset="0"/>
                <a:cs typeface="Tahoma" panose="020B0604030504040204" pitchFamily="34" charset="0"/>
              </a:rPr>
              <a:t>дээр үндэслэн өгөгдлийг дахин </a:t>
            </a:r>
            <a:r>
              <a:rPr lang="mn-MN" sz="2400" dirty="0" smtClean="0">
                <a:latin typeface="Tahoma" panose="020B0604030504040204" pitchFamily="34" charset="0"/>
                <a:ea typeface="Tahoma" panose="020B0604030504040204" pitchFamily="34" charset="0"/>
                <a:cs typeface="Tahoma" panose="020B0604030504040204" pitchFamily="34" charset="0"/>
              </a:rPr>
              <a:t>хуваарилдаг</a:t>
            </a:r>
            <a:r>
              <a:rPr lang="en-US" sz="2400" dirty="0">
                <a:latin typeface="Tahoma" panose="020B0604030504040204" pitchFamily="34" charset="0"/>
                <a:ea typeface="Tahoma" panose="020B0604030504040204" pitchFamily="34" charset="0"/>
                <a:cs typeface="Tahoma" panose="020B0604030504040204" pitchFamily="34" charset="0"/>
              </a:rPr>
              <a:t> (produced by the map </a:t>
            </a:r>
            <a:r>
              <a:rPr lang="en-US" sz="2400" dirty="0" smtClean="0">
                <a:latin typeface="Tahoma" panose="020B0604030504040204" pitchFamily="34" charset="0"/>
                <a:ea typeface="Tahoma" panose="020B0604030504040204" pitchFamily="34" charset="0"/>
                <a:cs typeface="Tahoma" panose="020B0604030504040204" pitchFamily="34" charset="0"/>
              </a:rPr>
              <a:t>function), </a:t>
            </a:r>
            <a:r>
              <a:rPr lang="mn-MN" sz="2400" dirty="0">
                <a:latin typeface="Tahoma" panose="020B0604030504040204" pitchFamily="34" charset="0"/>
                <a:ea typeface="Tahoma" panose="020B0604030504040204" pitchFamily="34" charset="0"/>
                <a:cs typeface="Tahoma" panose="020B0604030504040204" pitchFamily="34" charset="0"/>
              </a:rPr>
              <a:t>тухайлбал нэг түлхүүрт хамаарах бүх өгөгдөл ижил </a:t>
            </a:r>
            <a:r>
              <a:rPr lang="mn-MN" sz="2400" dirty="0" smtClean="0">
                <a:latin typeface="Tahoma" panose="020B0604030504040204" pitchFamily="34" charset="0"/>
                <a:ea typeface="Tahoma" panose="020B0604030504040204" pitchFamily="34" charset="0"/>
                <a:cs typeface="Tahoma" panose="020B0604030504040204" pitchFamily="34" charset="0"/>
              </a:rPr>
              <a:t>ажилчин зангилаа </a:t>
            </a:r>
            <a:r>
              <a:rPr lang="mn-MN" sz="2400" dirty="0">
                <a:latin typeface="Tahoma" panose="020B0604030504040204" pitchFamily="34" charset="0"/>
                <a:ea typeface="Tahoma" panose="020B0604030504040204" pitchFamily="34" charset="0"/>
                <a:cs typeface="Tahoma" panose="020B0604030504040204" pitchFamily="34" charset="0"/>
              </a:rPr>
              <a:t>дээр </a:t>
            </a:r>
            <a:r>
              <a:rPr lang="mn-MN" sz="2400" dirty="0" smtClean="0">
                <a:latin typeface="Tahoma" panose="020B0604030504040204" pitchFamily="34" charset="0"/>
                <a:ea typeface="Tahoma" panose="020B0604030504040204" pitchFamily="34" charset="0"/>
                <a:cs typeface="Tahoma" panose="020B0604030504040204" pitchFamily="34" charset="0"/>
              </a:rPr>
              <a:t>байрлуулдаг.</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Reduce - </a:t>
            </a:r>
            <a:r>
              <a:rPr lang="mn-MN" sz="2400" dirty="0" smtClean="0">
                <a:latin typeface="Tahoma" panose="020B0604030504040204" pitchFamily="34" charset="0"/>
                <a:ea typeface="Tahoma" panose="020B0604030504040204" pitchFamily="34" charset="0"/>
                <a:cs typeface="Tahoma" panose="020B0604030504040204" pitchFamily="34" charset="0"/>
              </a:rPr>
              <a:t>А</a:t>
            </a:r>
            <a:r>
              <a:rPr lang="mn-MN" sz="2400" dirty="0" smtClean="0">
                <a:latin typeface="Tahoma" panose="020B0604030504040204" pitchFamily="34" charset="0"/>
                <a:ea typeface="Tahoma" panose="020B0604030504040204" pitchFamily="34" charset="0"/>
                <a:cs typeface="Tahoma" panose="020B0604030504040204" pitchFamily="34" charset="0"/>
              </a:rPr>
              <a:t>жилчин зангилаа гаралтын </a:t>
            </a:r>
            <a:r>
              <a:rPr lang="mn-MN" sz="2400" dirty="0">
                <a:latin typeface="Tahoma" panose="020B0604030504040204" pitchFamily="34" charset="0"/>
                <a:ea typeface="Tahoma" panose="020B0604030504040204" pitchFamily="34" charset="0"/>
                <a:cs typeface="Tahoma" panose="020B0604030504040204" pitchFamily="34" charset="0"/>
              </a:rPr>
              <a:t>өгөгдлийн </a:t>
            </a:r>
            <a:r>
              <a:rPr lang="mn-MN" sz="2400" dirty="0" smtClean="0">
                <a:latin typeface="Tahoma" panose="020B0604030504040204" pitchFamily="34" charset="0"/>
                <a:ea typeface="Tahoma" panose="020B0604030504040204" pitchFamily="34" charset="0"/>
                <a:cs typeface="Tahoma" panose="020B0604030504040204" pitchFamily="34" charset="0"/>
              </a:rPr>
              <a:t>болон туүлхүүрийн бүлэг </a:t>
            </a:r>
            <a:r>
              <a:rPr lang="mn-MN" sz="2400" dirty="0">
                <a:latin typeface="Tahoma" panose="020B0604030504040204" pitchFamily="34" charset="0"/>
                <a:ea typeface="Tahoma" panose="020B0604030504040204" pitchFamily="34" charset="0"/>
                <a:cs typeface="Tahoma" panose="020B0604030504040204" pitchFamily="34" charset="0"/>
              </a:rPr>
              <a:t>бүрийг </a:t>
            </a:r>
            <a:r>
              <a:rPr lang="mn-MN" sz="2400" dirty="0" smtClean="0">
                <a:latin typeface="Tahoma" panose="020B0604030504040204" pitchFamily="34" charset="0"/>
                <a:ea typeface="Tahoma" panose="020B0604030504040204" pitchFamily="34" charset="0"/>
                <a:cs typeface="Tahoma" panose="020B0604030504040204" pitchFamily="34" charset="0"/>
              </a:rPr>
              <a:t>зэрэгцээгээр боловсруулдаг.</a:t>
            </a:r>
          </a:p>
          <a:p>
            <a:pPr lvl="1" algn="just"/>
            <a:r>
              <a:rPr lang="mn-MN" sz="2400" dirty="0" smtClean="0">
                <a:latin typeface="Tahoma" panose="020B0604030504040204" pitchFamily="34" charset="0"/>
                <a:ea typeface="Tahoma" panose="020B0604030504040204" pitchFamily="34" charset="0"/>
                <a:cs typeface="Tahoma" panose="020B0604030504040204" pitchFamily="34" charset="0"/>
              </a:rPr>
              <a:t>Эх сурвалж: </a:t>
            </a:r>
            <a:r>
              <a:rPr lang="en-US" sz="2400" dirty="0">
                <a:latin typeface="Tahoma" panose="020B0604030504040204" pitchFamily="34" charset="0"/>
                <a:ea typeface="Tahoma" panose="020B0604030504040204" pitchFamily="34" charset="0"/>
                <a:cs typeface="Tahoma" panose="020B0604030504040204" pitchFamily="34" charset="0"/>
                <a:hlinkClick r:id="rId5"/>
              </a:rPr>
              <a:t>https://</a:t>
            </a:r>
            <a:r>
              <a:rPr lang="en-US" sz="2400" dirty="0" smtClean="0">
                <a:latin typeface="Tahoma" panose="020B0604030504040204" pitchFamily="34" charset="0"/>
                <a:ea typeface="Tahoma" panose="020B0604030504040204" pitchFamily="34" charset="0"/>
                <a:cs typeface="Tahoma" panose="020B0604030504040204" pitchFamily="34" charset="0"/>
                <a:hlinkClick r:id="rId5"/>
              </a:rPr>
              <a:t>en.wikipedia.org/wiki/MapReduce</a:t>
            </a:r>
            <a:r>
              <a:rPr lang="mn-MN" sz="2400" dirty="0" smtClean="0">
                <a:latin typeface="Tahoma" panose="020B0604030504040204" pitchFamily="34" charset="0"/>
                <a:ea typeface="Tahoma" panose="020B0604030504040204" pitchFamily="34" charset="0"/>
                <a:cs typeface="Tahoma" panose="020B0604030504040204" pitchFamily="34" charset="0"/>
              </a:rPr>
              <a:t> </a:t>
            </a:r>
            <a:endParaRPr lang="mn-MN" sz="24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449800" y="1561171"/>
            <a:ext cx="1219200" cy="1219200"/>
          </a:xfrm>
          <a:prstGeom prst="rect">
            <a:avLst/>
          </a:prstGeom>
        </p:spPr>
      </p:pic>
    </p:spTree>
    <p:extLst>
      <p:ext uri="{BB962C8B-B14F-4D97-AF65-F5344CB8AC3E}">
        <p14:creationId xmlns:p14="http://schemas.microsoft.com/office/powerpoint/2010/main" val="35190107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8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2415" y="6096000"/>
            <a:ext cx="18035239" cy="3416320"/>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Тайлбар: </a:t>
            </a:r>
            <a:r>
              <a:rPr lang="en-US" sz="2400" dirty="0">
                <a:latin typeface="Tahoma" panose="020B0604030504040204" pitchFamily="34" charset="0"/>
                <a:ea typeface="Tahoma" panose="020B0604030504040204" pitchFamily="34" charset="0"/>
                <a:cs typeface="Tahoma" panose="020B0604030504040204" pitchFamily="34" charset="0"/>
              </a:rPr>
              <a:t>A </a:t>
            </a:r>
            <a:r>
              <a:rPr lang="mn-MN" sz="2400" dirty="0">
                <a:latin typeface="Tahoma" panose="020B0604030504040204" pitchFamily="34" charset="0"/>
                <a:ea typeface="Tahoma" panose="020B0604030504040204" pitchFamily="34" charset="0"/>
                <a:cs typeface="Tahoma" panose="020B0604030504040204" pitchFamily="34" charset="0"/>
              </a:rPr>
              <a:t>сурагч </a:t>
            </a:r>
            <a:r>
              <a:rPr lang="en-US" sz="2400" dirty="0">
                <a:latin typeface="Tahoma" panose="020B0604030504040204" pitchFamily="34" charset="0"/>
                <a:ea typeface="Tahoma" panose="020B0604030504040204" pitchFamily="34" charset="0"/>
                <a:cs typeface="Tahoma" panose="020B0604030504040204" pitchFamily="34" charset="0"/>
              </a:rPr>
              <a:t>B-</a:t>
            </a:r>
            <a:r>
              <a:rPr lang="mn-MN" sz="2400" dirty="0">
                <a:latin typeface="Tahoma" panose="020B0604030504040204" pitchFamily="34" charset="0"/>
                <a:ea typeface="Tahoma" panose="020B0604030504040204" pitchFamily="34" charset="0"/>
                <a:cs typeface="Tahoma" panose="020B0604030504040204" pitchFamily="34" charset="0"/>
              </a:rPr>
              <a:t>д дуртай </a:t>
            </a:r>
            <a:r>
              <a:rPr lang="mn-MN" sz="2400" dirty="0" smtClean="0">
                <a:latin typeface="Tahoma" panose="020B0604030504040204" pitchFamily="34" charset="0"/>
                <a:ea typeface="Tahoma" panose="020B0604030504040204" pitchFamily="34" charset="0"/>
                <a:cs typeface="Tahoma" panose="020B0604030504040204" pitchFamily="34" charset="0"/>
              </a:rPr>
              <a:t>байсан, </a:t>
            </a:r>
            <a:r>
              <a:rPr lang="en-US" sz="2400" dirty="0">
                <a:latin typeface="Tahoma" panose="020B0604030504040204" pitchFamily="34" charset="0"/>
                <a:ea typeface="Tahoma" panose="020B0604030504040204" pitchFamily="34" charset="0"/>
                <a:cs typeface="Tahoma" panose="020B0604030504040204" pitchFamily="34" charset="0"/>
              </a:rPr>
              <a:t>B, C </a:t>
            </a:r>
            <a:r>
              <a:rPr lang="mn-MN" sz="2400" dirty="0">
                <a:latin typeface="Tahoma" panose="020B0604030504040204" pitchFamily="34" charset="0"/>
                <a:ea typeface="Tahoma" panose="020B0604030504040204" pitchFamily="34" charset="0"/>
                <a:cs typeface="Tahoma" panose="020B0604030504040204" pitchFamily="34" charset="0"/>
              </a:rPr>
              <a:t>сурагчид найзууд </a:t>
            </a:r>
            <a:r>
              <a:rPr lang="mn-MN" sz="2400" dirty="0" smtClean="0">
                <a:latin typeface="Tahoma" panose="020B0604030504040204" pitchFamily="34" charset="0"/>
                <a:ea typeface="Tahoma" panose="020B0604030504040204" pitchFamily="34" charset="0"/>
                <a:cs typeface="Tahoma" panose="020B0604030504040204" pitchFamily="34" charset="0"/>
              </a:rPr>
              <a:t>байсан, харин А </a:t>
            </a:r>
            <a:r>
              <a:rPr lang="mn-MN" sz="2400" dirty="0">
                <a:latin typeface="Tahoma" panose="020B0604030504040204" pitchFamily="34" charset="0"/>
                <a:ea typeface="Tahoma" panose="020B0604030504040204" pitchFamily="34" charset="0"/>
                <a:cs typeface="Tahoma" panose="020B0604030504040204" pitchFamily="34" charset="0"/>
              </a:rPr>
              <a:t>сурагч </a:t>
            </a:r>
            <a:r>
              <a:rPr lang="en-US" sz="2400" dirty="0">
                <a:latin typeface="Tahoma" panose="020B0604030504040204" pitchFamily="34" charset="0"/>
                <a:ea typeface="Tahoma" panose="020B0604030504040204" pitchFamily="34" charset="0"/>
                <a:cs typeface="Tahoma" panose="020B0604030504040204" pitchFamily="34" charset="0"/>
              </a:rPr>
              <a:t>C </a:t>
            </a:r>
            <a:r>
              <a:rPr lang="mn-MN" sz="2400" dirty="0">
                <a:latin typeface="Tahoma" panose="020B0604030504040204" pitchFamily="34" charset="0"/>
                <a:ea typeface="Tahoma" panose="020B0604030504040204" pitchFamily="34" charset="0"/>
                <a:cs typeface="Tahoma" panose="020B0604030504040204" pitchFamily="34" charset="0"/>
              </a:rPr>
              <a:t>сурагчид  дуртай болж төлөвөө </a:t>
            </a:r>
            <a:r>
              <a:rPr lang="mn-MN" sz="2400" dirty="0" smtClean="0">
                <a:latin typeface="Tahoma" panose="020B0604030504040204" pitchFamily="34" charset="0"/>
                <a:ea typeface="Tahoma" panose="020B0604030504040204" pitchFamily="34" charset="0"/>
                <a:cs typeface="Tahoma" panose="020B0604030504040204" pitchFamily="34" charset="0"/>
              </a:rPr>
              <a:t>өөрчлөхөд </a:t>
            </a:r>
            <a:r>
              <a:rPr lang="en-US" sz="2400" dirty="0">
                <a:latin typeface="Tahoma" panose="020B0604030504040204" pitchFamily="34" charset="0"/>
                <a:ea typeface="Tahoma" panose="020B0604030504040204" pitchFamily="34" charset="0"/>
                <a:cs typeface="Tahoma" panose="020B0604030504040204" pitchFamily="34" charset="0"/>
              </a:rPr>
              <a:t>B, C-</a:t>
            </a:r>
            <a:r>
              <a:rPr lang="mn-MN" sz="2400" dirty="0">
                <a:latin typeface="Tahoma" panose="020B0604030504040204" pitchFamily="34" charset="0"/>
                <a:ea typeface="Tahoma" panose="020B0604030504040204" pitchFamily="34" charset="0"/>
                <a:cs typeface="Tahoma" panose="020B0604030504040204" pitchFamily="34" charset="0"/>
              </a:rPr>
              <a:t>н найзын харилцааг </a:t>
            </a:r>
            <a:r>
              <a:rPr lang="mn-MN" sz="2400" dirty="0" smtClean="0">
                <a:latin typeface="Tahoma" panose="020B0604030504040204" pitchFamily="34" charset="0"/>
                <a:ea typeface="Tahoma" panose="020B0604030504040204" pitchFamily="34" charset="0"/>
                <a:cs typeface="Tahoma" panose="020B0604030504040204" pitchFamily="34" charset="0"/>
              </a:rPr>
              <a:t>цуцалдаг триггер бичих тул </a:t>
            </a:r>
            <a:r>
              <a:rPr lang="en-US" sz="2400" dirty="0" smtClean="0">
                <a:latin typeface="Tahoma" panose="020B0604030504040204" pitchFamily="34" charset="0"/>
                <a:ea typeface="Tahoma" panose="020B0604030504040204" pitchFamily="34" charset="0"/>
                <a:cs typeface="Tahoma" panose="020B0604030504040204" pitchFamily="34" charset="0"/>
              </a:rPr>
              <a:t>Likes </a:t>
            </a:r>
            <a:r>
              <a:rPr lang="mn-MN" sz="2400" dirty="0" smtClean="0">
                <a:latin typeface="Tahoma" panose="020B0604030504040204" pitchFamily="34" charset="0"/>
                <a:ea typeface="Tahoma" panose="020B0604030504040204" pitchFamily="34" charset="0"/>
                <a:cs typeface="Tahoma" panose="020B0604030504040204" pitchFamily="34" charset="0"/>
              </a:rPr>
              <a:t>хүснэгт дээр </a:t>
            </a:r>
            <a:r>
              <a:rPr lang="en-US" sz="2400" dirty="0" smtClean="0">
                <a:latin typeface="Tahoma" panose="020B0604030504040204" pitchFamily="34" charset="0"/>
                <a:ea typeface="Tahoma" panose="020B0604030504040204" pitchFamily="34" charset="0"/>
                <a:cs typeface="Tahoma" panose="020B0604030504040204" pitchFamily="34" charset="0"/>
              </a:rPr>
              <a:t>after insert </a:t>
            </a:r>
            <a:r>
              <a:rPr lang="mn-MN" sz="2400" dirty="0" smtClean="0">
                <a:latin typeface="Tahoma" panose="020B0604030504040204" pitchFamily="34" charset="0"/>
                <a:ea typeface="Tahoma" panose="020B0604030504040204" pitchFamily="34" charset="0"/>
                <a:cs typeface="Tahoma" panose="020B0604030504040204" pitchFamily="34" charset="0"/>
              </a:rPr>
              <a:t>буюу </a:t>
            </a:r>
            <a:r>
              <a:rPr lang="en-US" sz="2400" dirty="0" smtClean="0">
                <a:latin typeface="Tahoma" panose="020B0604030504040204" pitchFamily="34" charset="0"/>
                <a:ea typeface="Tahoma" panose="020B0604030504040204" pitchFamily="34" charset="0"/>
                <a:cs typeface="Tahoma" panose="020B0604030504040204" pitchFamily="34" charset="0"/>
              </a:rPr>
              <a:t>insert </a:t>
            </a:r>
            <a:r>
              <a:rPr lang="mn-MN" sz="2400" dirty="0" smtClean="0">
                <a:latin typeface="Tahoma" panose="020B0604030504040204" pitchFamily="34" charset="0"/>
                <a:ea typeface="Tahoma" panose="020B0604030504040204" pitchFamily="34" charset="0"/>
                <a:cs typeface="Tahoma" panose="020B0604030504040204" pitchFamily="34" charset="0"/>
              </a:rPr>
              <a:t>хийсний дараа хэрэгждэг байхаар тухайн триггерийг зохион байгуулсан. Мөн </a:t>
            </a:r>
            <a:r>
              <a:rPr lang="en-US" sz="2400" dirty="0" smtClean="0">
                <a:latin typeface="Tahoma" panose="020B0604030504040204" pitchFamily="34" charset="0"/>
                <a:ea typeface="Tahoma" panose="020B0604030504040204" pitchFamily="34" charset="0"/>
                <a:cs typeface="Tahoma" panose="020B0604030504040204" pitchFamily="34" charset="0"/>
              </a:rPr>
              <a:t>if exists(…) </a:t>
            </a:r>
            <a:r>
              <a:rPr lang="mn-MN" sz="2400" dirty="0" smtClean="0">
                <a:latin typeface="Tahoma" panose="020B0604030504040204" pitchFamily="34" charset="0"/>
                <a:ea typeface="Tahoma" panose="020B0604030504040204" pitchFamily="34" charset="0"/>
                <a:cs typeface="Tahoma" panose="020B0604030504040204" pitchFamily="34" charset="0"/>
              </a:rPr>
              <a:t>зааврыг ашиглан нөхцлүүдийг тооцсон бөгөөд тооцохдоо </a:t>
            </a:r>
            <a:r>
              <a:rPr lang="en-US" sz="2400" dirty="0" smtClean="0">
                <a:latin typeface="Tahoma" panose="020B0604030504040204" pitchFamily="34" charset="0"/>
                <a:ea typeface="Tahoma" panose="020B0604030504040204" pitchFamily="34" charset="0"/>
                <a:cs typeface="Tahoma" panose="020B0604030504040204" pitchFamily="34" charset="0"/>
              </a:rPr>
              <a:t>update trigger </a:t>
            </a:r>
            <a:r>
              <a:rPr lang="mn-MN" sz="2400" dirty="0" smtClean="0">
                <a:latin typeface="Tahoma" panose="020B0604030504040204" pitchFamily="34" charset="0"/>
                <a:ea typeface="Tahoma" panose="020B0604030504040204" pitchFamily="34" charset="0"/>
                <a:cs typeface="Tahoma" panose="020B0604030504040204" pitchFamily="34" charset="0"/>
              </a:rPr>
              <a:t>хэрэгжихэд автоматаар үүсэх </a:t>
            </a:r>
            <a:r>
              <a:rPr lang="en-US" sz="2400" dirty="0" smtClean="0">
                <a:latin typeface="Tahoma" panose="020B0604030504040204" pitchFamily="34" charset="0"/>
                <a:ea typeface="Tahoma" panose="020B0604030504040204" pitchFamily="34" charset="0"/>
                <a:cs typeface="Tahoma" panose="020B0604030504040204" pitchFamily="34" charset="0"/>
              </a:rPr>
              <a:t>deleted, inserted </a:t>
            </a:r>
            <a:r>
              <a:rPr lang="mn-MN" sz="2400" dirty="0" smtClean="0">
                <a:latin typeface="Tahoma" panose="020B0604030504040204" pitchFamily="34" charset="0"/>
                <a:ea typeface="Tahoma" panose="020B0604030504040204" pitchFamily="34" charset="0"/>
                <a:cs typeface="Tahoma" panose="020B0604030504040204" pitchFamily="34" charset="0"/>
              </a:rPr>
              <a:t>гэх </a:t>
            </a:r>
            <a:r>
              <a:rPr lang="en-US" sz="2400" dirty="0" smtClean="0">
                <a:latin typeface="Tahoma" panose="020B0604030504040204" pitchFamily="34" charset="0"/>
                <a:ea typeface="Tahoma" panose="020B0604030504040204" pitchFamily="34" charset="0"/>
                <a:cs typeface="Tahoma" panose="020B0604030504040204" pitchFamily="34" charset="0"/>
              </a:rPr>
              <a:t>tmp </a:t>
            </a:r>
            <a:r>
              <a:rPr lang="mn-MN" sz="2400" dirty="0" smtClean="0">
                <a:latin typeface="Tahoma" panose="020B0604030504040204" pitchFamily="34" charset="0"/>
                <a:ea typeface="Tahoma" panose="020B0604030504040204" pitchFamily="34" charset="0"/>
                <a:cs typeface="Tahoma" panose="020B0604030504040204" pitchFamily="34" charset="0"/>
              </a:rPr>
              <a:t>хүснэгтүүдийг ашигласан.  </a:t>
            </a:r>
            <a:r>
              <a:rPr lang="en-US" sz="2400" dirty="0" smtClean="0">
                <a:latin typeface="Tahoma" panose="020B0604030504040204" pitchFamily="34" charset="0"/>
                <a:ea typeface="Tahoma" panose="020B0604030504040204" pitchFamily="34" charset="0"/>
                <a:cs typeface="Tahoma" panose="020B0604030504040204" pitchFamily="34" charset="0"/>
              </a:rPr>
              <a:t>Deleted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хүснэгтээс авсан </a:t>
            </a:r>
            <a:r>
              <a:rPr lang="en-US" sz="2400" dirty="0" smtClean="0">
                <a:latin typeface="Tahoma" panose="020B0604030504040204" pitchFamily="34" charset="0"/>
                <a:ea typeface="Tahoma" panose="020B0604030504040204" pitchFamily="34" charset="0"/>
                <a:cs typeface="Tahoma" panose="020B0604030504040204" pitchFamily="34" charset="0"/>
              </a:rPr>
              <a:t>ID2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B </a:t>
            </a:r>
            <a:r>
              <a:rPr lang="mn-MN" sz="2400" dirty="0" smtClean="0">
                <a:latin typeface="Tahoma" panose="020B0604030504040204" pitchFamily="34" charset="0"/>
                <a:ea typeface="Tahoma" panose="020B0604030504040204" pitchFamily="34" charset="0"/>
                <a:cs typeface="Tahoma" panose="020B0604030504040204" pitchFamily="34" charset="0"/>
              </a:rPr>
              <a:t>сурагчийн </a:t>
            </a:r>
            <a:r>
              <a:rPr lang="en-US" sz="2400" dirty="0" smtClean="0">
                <a:latin typeface="Tahoma" panose="020B0604030504040204" pitchFamily="34" charset="0"/>
                <a:ea typeface="Tahoma" panose="020B0604030504040204" pitchFamily="34" charset="0"/>
                <a:cs typeface="Tahoma" panose="020B0604030504040204" pitchFamily="34" charset="0"/>
              </a:rPr>
              <a:t>ID</a:t>
            </a:r>
            <a:r>
              <a:rPr lang="mn-MN" sz="2400" dirty="0" smtClean="0">
                <a:latin typeface="Tahoma" panose="020B0604030504040204" pitchFamily="34" charset="0"/>
                <a:ea typeface="Tahoma" panose="020B0604030504040204" pitchFamily="34" charset="0"/>
                <a:cs typeface="Tahoma" panose="020B0604030504040204" pitchFamily="34" charset="0"/>
              </a:rPr>
              <a:t> байна. Харин </a:t>
            </a:r>
            <a:r>
              <a:rPr lang="en-US" sz="2400" dirty="0" smtClean="0">
                <a:latin typeface="Tahoma" panose="020B0604030504040204" pitchFamily="34" charset="0"/>
                <a:ea typeface="Tahoma" panose="020B0604030504040204" pitchFamily="34" charset="0"/>
                <a:cs typeface="Tahoma" panose="020B0604030504040204" pitchFamily="34" charset="0"/>
              </a:rPr>
              <a:t>inserted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хүснэгтээс авсан</a:t>
            </a:r>
            <a:r>
              <a:rPr lang="en-US" sz="2400" dirty="0" smtClean="0">
                <a:latin typeface="Tahoma" panose="020B0604030504040204" pitchFamily="34" charset="0"/>
                <a:ea typeface="Tahoma" panose="020B0604030504040204" pitchFamily="34" charset="0"/>
                <a:cs typeface="Tahoma" panose="020B0604030504040204" pitchFamily="34" charset="0"/>
              </a:rPr>
              <a:t> ID2 </a:t>
            </a:r>
            <a:r>
              <a:rPr lang="mn-MN" sz="2400" dirty="0" smtClean="0">
                <a:latin typeface="Tahoma" panose="020B0604030504040204" pitchFamily="34" charset="0"/>
                <a:ea typeface="Tahoma" panose="020B0604030504040204" pitchFamily="34" charset="0"/>
                <a:cs typeface="Tahoma" panose="020B0604030504040204" pitchFamily="34" charset="0"/>
              </a:rPr>
              <a:t>нь С сурагчийн </a:t>
            </a:r>
            <a:r>
              <a:rPr lang="en-US" sz="2400" dirty="0" smtClean="0">
                <a:latin typeface="Tahoma" panose="020B0604030504040204" pitchFamily="34" charset="0"/>
                <a:ea typeface="Tahoma" panose="020B0604030504040204" pitchFamily="34" charset="0"/>
                <a:cs typeface="Tahoma" panose="020B0604030504040204" pitchFamily="34" charset="0"/>
              </a:rPr>
              <a:t>ID </a:t>
            </a:r>
            <a:r>
              <a:rPr lang="mn-MN" sz="2400" dirty="0" smtClean="0">
                <a:latin typeface="Tahoma" panose="020B0604030504040204" pitchFamily="34" charset="0"/>
                <a:ea typeface="Tahoma" panose="020B0604030504040204" pitchFamily="34" charset="0"/>
                <a:cs typeface="Tahoma" panose="020B0604030504040204" pitchFamily="34" charset="0"/>
              </a:rPr>
              <a:t>байх юм.  Тухайн хүснэгтүүдийн </a:t>
            </a:r>
            <a:r>
              <a:rPr lang="en-US" sz="2400" dirty="0" smtClean="0">
                <a:latin typeface="Tahoma" panose="020B0604030504040204" pitchFamily="34" charset="0"/>
                <a:ea typeface="Tahoma" panose="020B0604030504040204" pitchFamily="34" charset="0"/>
                <a:cs typeface="Tahoma" panose="020B0604030504040204" pitchFamily="34" charset="0"/>
              </a:rPr>
              <a:t>ID1 </a:t>
            </a:r>
            <a:r>
              <a:rPr lang="mn-MN" sz="2400" dirty="0" smtClean="0">
                <a:latin typeface="Tahoma" panose="020B0604030504040204" pitchFamily="34" charset="0"/>
                <a:ea typeface="Tahoma" panose="020B0604030504040204" pitchFamily="34" charset="0"/>
                <a:cs typeface="Tahoma" panose="020B0604030504040204" pitchFamily="34" charset="0"/>
              </a:rPr>
              <a:t>нь </a:t>
            </a:r>
            <a:r>
              <a:rPr lang="en-US" sz="2400" dirty="0" smtClean="0">
                <a:latin typeface="Tahoma" panose="020B0604030504040204" pitchFamily="34" charset="0"/>
                <a:ea typeface="Tahoma" panose="020B0604030504040204" pitchFamily="34" charset="0"/>
                <a:cs typeface="Tahoma" panose="020B0604030504040204" pitchFamily="34" charset="0"/>
              </a:rPr>
              <a:t>A </a:t>
            </a:r>
            <a:r>
              <a:rPr lang="mn-MN" sz="2400" dirty="0" smtClean="0">
                <a:latin typeface="Tahoma" panose="020B0604030504040204" pitchFamily="34" charset="0"/>
                <a:ea typeface="Tahoma" panose="020B0604030504040204" pitchFamily="34" charset="0"/>
                <a:cs typeface="Tahoma" panose="020B0604030504040204" pitchFamily="34" charset="0"/>
              </a:rPr>
              <a:t>сурагчийн</a:t>
            </a:r>
            <a:r>
              <a:rPr lang="en-US" sz="2400" dirty="0" smtClean="0">
                <a:latin typeface="Tahoma" panose="020B0604030504040204" pitchFamily="34" charset="0"/>
                <a:ea typeface="Tahoma" panose="020B0604030504040204" pitchFamily="34" charset="0"/>
                <a:cs typeface="Tahoma" panose="020B0604030504040204" pitchFamily="34" charset="0"/>
              </a:rPr>
              <a:t> ID </a:t>
            </a:r>
            <a:r>
              <a:rPr lang="mn-MN" sz="2400" dirty="0" smtClean="0">
                <a:latin typeface="Tahoma" panose="020B0604030504040204" pitchFamily="34" charset="0"/>
                <a:ea typeface="Tahoma" panose="020B0604030504040204" pitchFamily="34" charset="0"/>
                <a:cs typeface="Tahoma" panose="020B0604030504040204" pitchFamily="34" charset="0"/>
              </a:rPr>
              <a:t>байх бөгөөд </a:t>
            </a:r>
            <a:r>
              <a:rPr lang="en-US" sz="2400" dirty="0" smtClean="0">
                <a:latin typeface="Tahoma" panose="020B0604030504040204" pitchFamily="34" charset="0"/>
                <a:ea typeface="Tahoma" panose="020B0604030504040204" pitchFamily="34" charset="0"/>
                <a:cs typeface="Tahoma" panose="020B0604030504040204" pitchFamily="34" charset="0"/>
              </a:rPr>
              <a:t>B, C </a:t>
            </a:r>
            <a:r>
              <a:rPr lang="mn-MN" sz="2400" dirty="0" smtClean="0">
                <a:latin typeface="Tahoma" panose="020B0604030504040204" pitchFamily="34" charset="0"/>
                <a:ea typeface="Tahoma" panose="020B0604030504040204" pitchFamily="34" charset="0"/>
                <a:cs typeface="Tahoma" panose="020B0604030504040204" pitchFamily="34" charset="0"/>
              </a:rPr>
              <a:t>сурагчдыг найзууд гэдгийг мэдэхийн тулд </a:t>
            </a:r>
            <a:r>
              <a:rPr lang="en-US" sz="2400" dirty="0" smtClean="0">
                <a:latin typeface="Tahoma" panose="020B0604030504040204" pitchFamily="34" charset="0"/>
                <a:ea typeface="Tahoma" panose="020B0604030504040204" pitchFamily="34" charset="0"/>
                <a:cs typeface="Tahoma" panose="020B0604030504040204" pitchFamily="34" charset="0"/>
              </a:rPr>
              <a:t>Friend </a:t>
            </a:r>
            <a:r>
              <a:rPr lang="mn-MN" sz="2400" dirty="0" smtClean="0">
                <a:latin typeface="Tahoma" panose="020B0604030504040204" pitchFamily="34" charset="0"/>
                <a:ea typeface="Tahoma" panose="020B0604030504040204" pitchFamily="34" charset="0"/>
                <a:cs typeface="Tahoma" panose="020B0604030504040204" pitchFamily="34" charset="0"/>
              </a:rPr>
              <a:t>хүснэгтийн </a:t>
            </a:r>
            <a:r>
              <a:rPr lang="en-US" sz="2400" dirty="0" smtClean="0">
                <a:latin typeface="Tahoma" panose="020B0604030504040204" pitchFamily="34" charset="0"/>
                <a:ea typeface="Tahoma" panose="020B0604030504040204" pitchFamily="34" charset="0"/>
                <a:cs typeface="Tahoma" panose="020B0604030504040204" pitchFamily="34" charset="0"/>
              </a:rPr>
              <a:t>ID1 –</a:t>
            </a:r>
            <a:r>
              <a:rPr lang="mn-MN" sz="2400" dirty="0" smtClean="0">
                <a:latin typeface="Tahoma" panose="020B0604030504040204" pitchFamily="34" charset="0"/>
                <a:ea typeface="Tahoma" panose="020B0604030504040204" pitchFamily="34" charset="0"/>
                <a:cs typeface="Tahoma" panose="020B0604030504040204" pitchFamily="34" charset="0"/>
              </a:rPr>
              <a:t> д </a:t>
            </a:r>
            <a:r>
              <a:rPr lang="en-US" sz="2400" dirty="0" smtClean="0">
                <a:latin typeface="Tahoma" panose="020B0604030504040204" pitchFamily="34" charset="0"/>
                <a:ea typeface="Tahoma" panose="020B0604030504040204" pitchFamily="34" charset="0"/>
                <a:cs typeface="Tahoma" panose="020B0604030504040204" pitchFamily="34" charset="0"/>
              </a:rPr>
              <a:t>B or C , ID2 –</a:t>
            </a:r>
            <a:r>
              <a:rPr lang="mn-MN" sz="2400" dirty="0" smtClean="0">
                <a:latin typeface="Tahoma" panose="020B0604030504040204" pitchFamily="34" charset="0"/>
                <a:ea typeface="Tahoma" panose="020B0604030504040204" pitchFamily="34" charset="0"/>
                <a:cs typeface="Tahoma" panose="020B0604030504040204" pitchFamily="34" charset="0"/>
              </a:rPr>
              <a:t> д</a:t>
            </a:r>
            <a:r>
              <a:rPr lang="en-US" sz="2400" dirty="0" smtClean="0">
                <a:latin typeface="Tahoma" panose="020B0604030504040204" pitchFamily="34" charset="0"/>
                <a:ea typeface="Tahoma" panose="020B0604030504040204" pitchFamily="34" charset="0"/>
                <a:cs typeface="Tahoma" panose="020B0604030504040204" pitchFamily="34" charset="0"/>
              </a:rPr>
              <a:t> C or B</a:t>
            </a:r>
            <a:r>
              <a:rPr lang="mn-MN" sz="2400" dirty="0" smtClean="0">
                <a:latin typeface="Tahoma" panose="020B0604030504040204" pitchFamily="34" charset="0"/>
                <a:ea typeface="Tahoma" panose="020B0604030504040204" pitchFamily="34" charset="0"/>
                <a:cs typeface="Tahoma" panose="020B0604030504040204" pitchFamily="34" charset="0"/>
              </a:rPr>
              <a:t> сурагчийн </a:t>
            </a:r>
            <a:r>
              <a:rPr lang="en-US" sz="2400" dirty="0" smtClean="0">
                <a:latin typeface="Tahoma" panose="020B0604030504040204" pitchFamily="34" charset="0"/>
                <a:ea typeface="Tahoma" panose="020B0604030504040204" pitchFamily="34" charset="0"/>
                <a:cs typeface="Tahoma" panose="020B0604030504040204" pitchFamily="34" charset="0"/>
              </a:rPr>
              <a:t>ID </a:t>
            </a:r>
            <a:r>
              <a:rPr lang="mn-MN" sz="2400" dirty="0" smtClean="0">
                <a:latin typeface="Tahoma" panose="020B0604030504040204" pitchFamily="34" charset="0"/>
                <a:ea typeface="Tahoma" panose="020B0604030504040204" pitchFamily="34" charset="0"/>
                <a:cs typeface="Tahoma" panose="020B0604030504040204" pitchFamily="34" charset="0"/>
              </a:rPr>
              <a:t>байгаа эсэхийг шалгасан мөн өөрчлөгдсөн </a:t>
            </a:r>
            <a:r>
              <a:rPr lang="en-US" sz="2400" dirty="0" smtClean="0">
                <a:latin typeface="Tahoma" panose="020B0604030504040204" pitchFamily="34" charset="0"/>
                <a:ea typeface="Tahoma" panose="020B0604030504040204" pitchFamily="34" charset="0"/>
                <a:cs typeface="Tahoma" panose="020B0604030504040204" pitchFamily="34" charset="0"/>
              </a:rPr>
              <a:t>ID2 </a:t>
            </a:r>
            <a:r>
              <a:rPr lang="mn-MN" sz="2400" dirty="0" smtClean="0">
                <a:latin typeface="Tahoma" panose="020B0604030504040204" pitchFamily="34" charset="0"/>
                <a:ea typeface="Tahoma" panose="020B0604030504040204" pitchFamily="34" charset="0"/>
                <a:cs typeface="Tahoma" panose="020B0604030504040204" pitchFamily="34" charset="0"/>
              </a:rPr>
              <a:t>баганын </a:t>
            </a:r>
            <a:r>
              <a:rPr lang="en-US" sz="2400" dirty="0" smtClean="0">
                <a:latin typeface="Tahoma" panose="020B0604030504040204" pitchFamily="34" charset="0"/>
                <a:ea typeface="Tahoma" panose="020B0604030504040204" pitchFamily="34" charset="0"/>
                <a:cs typeface="Tahoma" panose="020B0604030504040204" pitchFamily="34" charset="0"/>
              </a:rPr>
              <a:t>ID</a:t>
            </a:r>
            <a:r>
              <a:rPr lang="mn-MN" sz="2400" dirty="0" smtClean="0">
                <a:latin typeface="Tahoma" panose="020B0604030504040204" pitchFamily="34" charset="0"/>
                <a:ea typeface="Tahoma" panose="020B0604030504040204" pitchFamily="34" charset="0"/>
                <a:cs typeface="Tahoma" panose="020B0604030504040204" pitchFamily="34" charset="0"/>
              </a:rPr>
              <a:t> өмнөхөөс ялгаатайг шалгасан. Тухайн нөхцөлүүд биелэж байвал </a:t>
            </a:r>
            <a:r>
              <a:rPr lang="en-US" sz="2400" dirty="0" smtClean="0">
                <a:latin typeface="Tahoma" panose="020B0604030504040204" pitchFamily="34" charset="0"/>
                <a:ea typeface="Tahoma" panose="020B0604030504040204" pitchFamily="34" charset="0"/>
                <a:cs typeface="Tahoma" panose="020B0604030504040204" pitchFamily="34" charset="0"/>
              </a:rPr>
              <a:t>deleted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хүснэгтэд байх </a:t>
            </a:r>
            <a:r>
              <a:rPr lang="en-US" sz="2400" dirty="0" smtClean="0">
                <a:latin typeface="Tahoma" panose="020B0604030504040204" pitchFamily="34" charset="0"/>
                <a:ea typeface="Tahoma" panose="020B0604030504040204" pitchFamily="34" charset="0"/>
                <a:cs typeface="Tahoma" panose="020B0604030504040204" pitchFamily="34" charset="0"/>
              </a:rPr>
              <a:t>B </a:t>
            </a:r>
            <a:r>
              <a:rPr lang="mn-MN" sz="2400" dirty="0" smtClean="0">
                <a:latin typeface="Tahoma" panose="020B0604030504040204" pitchFamily="34" charset="0"/>
                <a:ea typeface="Tahoma" panose="020B0604030504040204" pitchFamily="34" charset="0"/>
                <a:cs typeface="Tahoma" panose="020B0604030504040204" pitchFamily="34" charset="0"/>
              </a:rPr>
              <a:t>сурагчийн </a:t>
            </a:r>
            <a:r>
              <a:rPr lang="en-US" sz="2400" dirty="0" smtClean="0">
                <a:latin typeface="Tahoma" panose="020B0604030504040204" pitchFamily="34" charset="0"/>
                <a:ea typeface="Tahoma" panose="020B0604030504040204" pitchFamily="34" charset="0"/>
                <a:cs typeface="Tahoma" panose="020B0604030504040204" pitchFamily="34" charset="0"/>
              </a:rPr>
              <a:t>ID – </a:t>
            </a:r>
            <a:r>
              <a:rPr lang="mn-MN" sz="2400" dirty="0" smtClean="0">
                <a:latin typeface="Tahoma" panose="020B0604030504040204" pitchFamily="34" charset="0"/>
                <a:ea typeface="Tahoma" panose="020B0604030504040204" pitchFamily="34" charset="0"/>
                <a:cs typeface="Tahoma" panose="020B0604030504040204" pitchFamily="34" charset="0"/>
              </a:rPr>
              <a:t>г</a:t>
            </a:r>
            <a:r>
              <a:rPr lang="en-US" sz="2400" dirty="0" smtClean="0">
                <a:latin typeface="Tahoma" panose="020B0604030504040204" pitchFamily="34" charset="0"/>
                <a:ea typeface="Tahoma" panose="020B0604030504040204" pitchFamily="34" charset="0"/>
                <a:cs typeface="Tahoma" panose="020B0604030504040204" pitchFamily="34" charset="0"/>
              </a:rPr>
              <a:t> , inserted </a:t>
            </a:r>
            <a:r>
              <a:rPr lang="mn-MN" sz="2400" dirty="0">
                <a:latin typeface="Tahoma" panose="020B0604030504040204" pitchFamily="34" charset="0"/>
                <a:ea typeface="Tahoma" panose="020B0604030504040204" pitchFamily="34" charset="0"/>
                <a:cs typeface="Tahoma" panose="020B0604030504040204" pitchFamily="34" charset="0"/>
              </a:rPr>
              <a:t>хүснэгтэд байх </a:t>
            </a:r>
            <a:r>
              <a:rPr lang="en-US" sz="2400" dirty="0" smtClean="0">
                <a:latin typeface="Tahoma" panose="020B0604030504040204" pitchFamily="34" charset="0"/>
                <a:ea typeface="Tahoma" panose="020B0604030504040204" pitchFamily="34" charset="0"/>
                <a:cs typeface="Tahoma" panose="020B0604030504040204" pitchFamily="34" charset="0"/>
              </a:rPr>
              <a:t>C </a:t>
            </a:r>
            <a:r>
              <a:rPr lang="mn-MN" sz="2400" dirty="0">
                <a:latin typeface="Tahoma" panose="020B0604030504040204" pitchFamily="34" charset="0"/>
                <a:ea typeface="Tahoma" panose="020B0604030504040204" pitchFamily="34" charset="0"/>
                <a:cs typeface="Tahoma" panose="020B0604030504040204" pitchFamily="34" charset="0"/>
              </a:rPr>
              <a:t>сурагчийн </a:t>
            </a:r>
            <a:r>
              <a:rPr lang="en-US" sz="2400" dirty="0">
                <a:latin typeface="Tahoma" panose="020B0604030504040204" pitchFamily="34" charset="0"/>
                <a:ea typeface="Tahoma" panose="020B0604030504040204" pitchFamily="34" charset="0"/>
                <a:cs typeface="Tahoma" panose="020B0604030504040204" pitchFamily="34" charset="0"/>
              </a:rPr>
              <a:t>ID </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г ашиглан тухайн сурагчдын найзын харилцааг цуцална.</a:t>
            </a:r>
            <a:r>
              <a:rPr lang="en-US" sz="2400" dirty="0" smtClean="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416" y="1447800"/>
            <a:ext cx="18035239" cy="4572000"/>
          </a:xfrm>
          <a:prstGeom prst="rect">
            <a:avLst/>
          </a:prstGeom>
          <a:ln>
            <a:solidFill>
              <a:schemeClr val="accent1"/>
            </a:solidFill>
          </a:ln>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25792" y="9512320"/>
            <a:ext cx="1371600" cy="1371600"/>
          </a:xfrm>
          <a:prstGeom prst="rect">
            <a:avLst/>
          </a:prstGeom>
        </p:spPr>
      </p:pic>
    </p:spTree>
    <p:extLst>
      <p:ext uri="{BB962C8B-B14F-4D97-AF65-F5344CB8AC3E}">
        <p14:creationId xmlns:p14="http://schemas.microsoft.com/office/powerpoint/2010/main" val="33474179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43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7104" y="1524000"/>
            <a:ext cx="8384788" cy="461665"/>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Шалгасан жишээ:</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104" y="2209800"/>
            <a:ext cx="14090496" cy="8219456"/>
          </a:xfrm>
          <a:prstGeom prst="rect">
            <a:avLst/>
          </a:prstGeom>
          <a:ln>
            <a:solidFill>
              <a:schemeClr val="accent1"/>
            </a:solidFill>
          </a:ln>
        </p:spPr>
      </p:pic>
      <p:sp>
        <p:nvSpPr>
          <p:cNvPr id="3" name="Rectangle 2"/>
          <p:cNvSpPr/>
          <p:nvPr/>
        </p:nvSpPr>
        <p:spPr>
          <a:xfrm>
            <a:off x="997104" y="5184136"/>
            <a:ext cx="2889096" cy="607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97104" y="8534400"/>
            <a:ext cx="2889096" cy="607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383000" y="8837932"/>
            <a:ext cx="1447800" cy="1447800"/>
          </a:xfrm>
          <a:prstGeom prst="rect">
            <a:avLst/>
          </a:prstGeom>
        </p:spPr>
      </p:pic>
    </p:spTree>
    <p:extLst>
      <p:ext uri="{BB962C8B-B14F-4D97-AF65-F5344CB8AC3E}">
        <p14:creationId xmlns:p14="http://schemas.microsoft.com/office/powerpoint/2010/main" val="1869239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756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7104" y="1524000"/>
            <a:ext cx="8384788" cy="461665"/>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Шалгасан жишээ:</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104" y="2164149"/>
            <a:ext cx="14090496" cy="7894251"/>
          </a:xfrm>
          <a:prstGeom prst="rect">
            <a:avLst/>
          </a:prstGeom>
          <a:ln>
            <a:solidFill>
              <a:schemeClr val="accent1"/>
            </a:solidFill>
          </a:ln>
        </p:spPr>
      </p:pic>
      <p:sp>
        <p:nvSpPr>
          <p:cNvPr id="3" name="Rectangle 2"/>
          <p:cNvSpPr/>
          <p:nvPr/>
        </p:nvSpPr>
        <p:spPr>
          <a:xfrm>
            <a:off x="997104" y="5410200"/>
            <a:ext cx="2660496" cy="5921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383000" y="8645235"/>
            <a:ext cx="1371600" cy="1371600"/>
          </a:xfrm>
          <a:prstGeom prst="rect">
            <a:avLst/>
          </a:prstGeom>
        </p:spPr>
      </p:pic>
    </p:spTree>
    <p:extLst>
      <p:ext uri="{BB962C8B-B14F-4D97-AF65-F5344CB8AC3E}">
        <p14:creationId xmlns:p14="http://schemas.microsoft.com/office/powerpoint/2010/main" val="16720254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10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447799"/>
            <a:ext cx="18059400" cy="2677656"/>
          </a:xfrm>
          <a:prstGeom prst="rect">
            <a:avLst/>
          </a:prstGeom>
          <a:noFill/>
          <a:ln w="15875">
            <a:solidFill>
              <a:schemeClr val="tx1"/>
            </a:solidFill>
          </a:ln>
        </p:spPr>
        <p:txBody>
          <a:bodyPr wrap="square" rtlCol="0">
            <a:spAutoFit/>
          </a:bodyPr>
          <a:lstStyle/>
          <a:p>
            <a:pPr algn="just"/>
            <a:r>
              <a:rPr lang="mn-MN" sz="2800" b="1" dirty="0" smtClean="0">
                <a:latin typeface="Tahoma" panose="020B0604030504040204" pitchFamily="34" charset="0"/>
                <a:ea typeface="Tahoma" panose="020B0604030504040204" pitchFamily="34" charset="0"/>
                <a:cs typeface="Tahoma" panose="020B0604030504040204" pitchFamily="34" charset="0"/>
              </a:rPr>
              <a:t>2</a:t>
            </a:r>
            <a:r>
              <a:rPr lang="mn-MN" sz="2800" dirty="0" smtClean="0">
                <a:latin typeface="Tahoma" panose="020B0604030504040204" pitchFamily="34" charset="0"/>
                <a:ea typeface="Tahoma" panose="020B0604030504040204" pitchFamily="34" charset="0"/>
                <a:cs typeface="Tahoma" panose="020B0604030504040204" pitchFamily="34" charset="0"/>
              </a:rPr>
              <a:t>. Гар  </a:t>
            </a:r>
            <a:r>
              <a:rPr lang="mn-MN" sz="2800" dirty="0">
                <a:latin typeface="Tahoma" panose="020B0604030504040204" pitchFamily="34" charset="0"/>
                <a:ea typeface="Tahoma" panose="020B0604030504040204" pitchFamily="34" charset="0"/>
                <a:cs typeface="Tahoma" panose="020B0604030504040204" pitchFamily="34" charset="0"/>
              </a:rPr>
              <a:t>утасны  компани  хэрэглэгчдийнхээ  утасны  төлбөрийг  хянах  зорилгоор  доорх бүтэцтэй өгөгдлийн санг ашигладаг</a:t>
            </a:r>
            <a:r>
              <a:rPr lang="mn-MN" sz="2800" dirty="0" smtClean="0">
                <a:latin typeface="Tahoma" panose="020B0604030504040204" pitchFamily="34" charset="0"/>
                <a:ea typeface="Tahoma" panose="020B0604030504040204" pitchFamily="34" charset="0"/>
                <a:cs typeface="Tahoma" panose="020B0604030504040204" pitchFamily="34" charset="0"/>
              </a:rPr>
              <a:t>.</a:t>
            </a: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CUSTOMER(SSN</a:t>
            </a:r>
            <a:r>
              <a:rPr lang="en-US" sz="2800" dirty="0">
                <a:latin typeface="Tahoma" panose="020B0604030504040204" pitchFamily="34" charset="0"/>
                <a:ea typeface="Tahoma" panose="020B0604030504040204" pitchFamily="34" charset="0"/>
                <a:cs typeface="Tahoma" panose="020B0604030504040204" pitchFamily="34" charset="0"/>
              </a:rPr>
              <a:t>, Name, Surname, PhoneNum, PlanID</a:t>
            </a:r>
            <a:r>
              <a:rPr lang="en-US" sz="2800" dirty="0" smtClean="0">
                <a:latin typeface="Tahoma" panose="020B0604030504040204" pitchFamily="34" charset="0"/>
                <a:ea typeface="Tahoma" panose="020B0604030504040204" pitchFamily="34" charset="0"/>
                <a:cs typeface="Tahoma" panose="020B0604030504040204" pitchFamily="34" charset="0"/>
              </a:rPr>
              <a:t>)</a:t>
            </a:r>
            <a:r>
              <a:rPr lang="mn-MN" sz="2800" dirty="0" smtClean="0">
                <a:latin typeface="Tahoma" panose="020B0604030504040204" pitchFamily="34" charset="0"/>
                <a:ea typeface="Tahoma" panose="020B0604030504040204" pitchFamily="34" charset="0"/>
                <a:cs typeface="Tahoma" panose="020B0604030504040204" pitchFamily="34" charset="0"/>
              </a:rPr>
              <a:t> </a:t>
            </a:r>
            <a:r>
              <a:rPr lang="en-US" sz="2800" dirty="0" smtClean="0">
                <a:latin typeface="Tahoma" panose="020B0604030504040204" pitchFamily="34" charset="0"/>
                <a:ea typeface="Tahoma" panose="020B0604030504040204" pitchFamily="34" charset="0"/>
                <a:cs typeface="Tahoma" panose="020B0604030504040204" pitchFamily="34" charset="0"/>
              </a:rPr>
              <a:t>PRICINGPLAN(PlanID</a:t>
            </a:r>
            <a:r>
              <a:rPr lang="en-US" sz="2800" dirty="0">
                <a:latin typeface="Tahoma" panose="020B0604030504040204" pitchFamily="34" charset="0"/>
                <a:ea typeface="Tahoma" panose="020B0604030504040204" pitchFamily="34" charset="0"/>
                <a:cs typeface="Tahoma" panose="020B0604030504040204" pitchFamily="34" charset="0"/>
              </a:rPr>
              <a:t>, PricePerSecond ) </a:t>
            </a:r>
            <a:r>
              <a:rPr lang="en-US" sz="2800" dirty="0" smtClean="0">
                <a:latin typeface="Tahoma" panose="020B0604030504040204" pitchFamily="34" charset="0"/>
                <a:ea typeface="Tahoma" panose="020B0604030504040204" pitchFamily="34" charset="0"/>
                <a:cs typeface="Tahoma" panose="020B0604030504040204" pitchFamily="34" charset="0"/>
              </a:rPr>
              <a:t>PHONECALL( </a:t>
            </a:r>
            <a:r>
              <a:rPr lang="en-US" sz="2800" dirty="0">
                <a:latin typeface="Tahoma" panose="020B0604030504040204" pitchFamily="34" charset="0"/>
                <a:ea typeface="Tahoma" panose="020B0604030504040204" pitchFamily="34" charset="0"/>
                <a:cs typeface="Tahoma" panose="020B0604030504040204" pitchFamily="34" charset="0"/>
              </a:rPr>
              <a:t>SSN, Date, Time, CalledNum, Seconds) </a:t>
            </a:r>
            <a:r>
              <a:rPr lang="en-US" sz="2800" dirty="0" smtClean="0">
                <a:latin typeface="Tahoma" panose="020B0604030504040204" pitchFamily="34" charset="0"/>
                <a:ea typeface="Tahoma" panose="020B0604030504040204" pitchFamily="34" charset="0"/>
                <a:cs typeface="Tahoma" panose="020B0604030504040204" pitchFamily="34" charset="0"/>
              </a:rPr>
              <a:t>BILL(SSN</a:t>
            </a:r>
            <a:r>
              <a:rPr lang="en-US" sz="2800" dirty="0">
                <a:latin typeface="Tahoma" panose="020B0604030504040204" pitchFamily="34" charset="0"/>
                <a:ea typeface="Tahoma" panose="020B0604030504040204" pitchFamily="34" charset="0"/>
                <a:cs typeface="Tahoma" panose="020B0604030504040204" pitchFamily="34" charset="0"/>
              </a:rPr>
              <a:t>, Month, Year, amount </a:t>
            </a:r>
            <a:r>
              <a:rPr lang="en-US" sz="2800" dirty="0" smtClean="0">
                <a:latin typeface="Tahoma" panose="020B0604030504040204" pitchFamily="34" charset="0"/>
                <a:ea typeface="Tahoma" panose="020B0604030504040204" pitchFamily="34" charset="0"/>
                <a:cs typeface="Tahoma" panose="020B0604030504040204" pitchFamily="34" charset="0"/>
              </a:rPr>
              <a: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800" b="1" dirty="0">
                <a:latin typeface="Tahoma" panose="020B0604030504040204" pitchFamily="34" charset="0"/>
                <a:ea typeface="Tahoma" panose="020B0604030504040204" pitchFamily="34" charset="0"/>
                <a:cs typeface="Tahoma" panose="020B0604030504040204" pitchFamily="34" charset="0"/>
              </a:rPr>
              <a:t>А. </a:t>
            </a:r>
            <a:r>
              <a:rPr lang="mn-MN" sz="2800" dirty="0">
                <a:latin typeface="Tahoma" panose="020B0604030504040204" pitchFamily="34" charset="0"/>
                <a:ea typeface="Tahoma" panose="020B0604030504040204" pitchFamily="34" charset="0"/>
                <a:cs typeface="Tahoma" panose="020B0604030504040204" pitchFamily="34" charset="0"/>
              </a:rPr>
              <a:t>(3 оноо). Дуудлага бүрийн дараа(</a:t>
            </a:r>
            <a:r>
              <a:rPr lang="en-US" sz="2800" dirty="0">
                <a:latin typeface="Tahoma" panose="020B0604030504040204" pitchFamily="34" charset="0"/>
                <a:ea typeface="Tahoma" panose="020B0604030504040204" pitchFamily="34" charset="0"/>
                <a:cs typeface="Tahoma" panose="020B0604030504040204" pitchFamily="34" charset="0"/>
              </a:rPr>
              <a:t>PhoneCall </a:t>
            </a:r>
            <a:r>
              <a:rPr lang="mn-MN" sz="2800" dirty="0">
                <a:latin typeface="Tahoma" panose="020B0604030504040204" pitchFamily="34" charset="0"/>
                <a:ea typeface="Tahoma" panose="020B0604030504040204" pitchFamily="34" charset="0"/>
                <a:cs typeface="Tahoma" panose="020B0604030504040204" pitchFamily="34" charset="0"/>
              </a:rPr>
              <a:t>хүснэгтэд шинэ мөр нэмэгдэх)тухайн хэрэглэгчийн утасны төлбөрийг шинэчлэх триггер бичнэ </a:t>
            </a:r>
            <a:r>
              <a:rPr lang="mn-MN" sz="2800" dirty="0" smtClean="0">
                <a:latin typeface="Tahoma" panose="020B0604030504040204" pitchFamily="34" charset="0"/>
                <a:ea typeface="Tahoma" panose="020B0604030504040204" pitchFamily="34" charset="0"/>
                <a:cs typeface="Tahoma" panose="020B0604030504040204" pitchFamily="34" charset="0"/>
              </a:rPr>
              <a:t>үү.</a:t>
            </a:r>
            <a:endParaRPr lang="mn-MN" sz="28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28700" y="4267200"/>
            <a:ext cx="2552700" cy="461665"/>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БОДОЛТ:</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700" y="4876800"/>
            <a:ext cx="18059400" cy="6070469"/>
          </a:xfrm>
          <a:prstGeom prst="rect">
            <a:avLst/>
          </a:prstGeom>
          <a:ln>
            <a:solidFill>
              <a:schemeClr val="accent1"/>
            </a:solidFill>
          </a:ln>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992600" y="5334000"/>
            <a:ext cx="1371600" cy="1371600"/>
          </a:xfrm>
          <a:prstGeom prst="rect">
            <a:avLst/>
          </a:prstGeom>
        </p:spPr>
      </p:pic>
    </p:spTree>
    <p:extLst>
      <p:ext uri="{BB962C8B-B14F-4D97-AF65-F5344CB8AC3E}">
        <p14:creationId xmlns:p14="http://schemas.microsoft.com/office/powerpoint/2010/main" val="37496163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6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830" y="6853535"/>
            <a:ext cx="18068694" cy="3046988"/>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Тайлбар: </a:t>
            </a:r>
            <a:r>
              <a:rPr lang="mn-MN" sz="2400" dirty="0">
                <a:latin typeface="Tahoma" panose="020B0604030504040204" pitchFamily="34" charset="0"/>
                <a:ea typeface="Tahoma" panose="020B0604030504040204" pitchFamily="34" charset="0"/>
                <a:cs typeface="Tahoma" panose="020B0604030504040204" pitchFamily="34" charset="0"/>
              </a:rPr>
              <a:t>Дуудлага бүрийн </a:t>
            </a:r>
            <a:r>
              <a:rPr lang="mn-MN" sz="2400" dirty="0" smtClean="0">
                <a:latin typeface="Tahoma" panose="020B0604030504040204" pitchFamily="34" charset="0"/>
                <a:ea typeface="Tahoma" panose="020B0604030504040204" pitchFamily="34" charset="0"/>
                <a:cs typeface="Tahoma" panose="020B0604030504040204" pitchFamily="34" charset="0"/>
              </a:rPr>
              <a:t>дараа (</a:t>
            </a:r>
            <a:r>
              <a:rPr lang="en-US" sz="2400" dirty="0">
                <a:latin typeface="Tahoma" panose="020B0604030504040204" pitchFamily="34" charset="0"/>
                <a:ea typeface="Tahoma" panose="020B0604030504040204" pitchFamily="34" charset="0"/>
                <a:cs typeface="Tahoma" panose="020B0604030504040204" pitchFamily="34" charset="0"/>
              </a:rPr>
              <a:t>PhoneCall </a:t>
            </a:r>
            <a:r>
              <a:rPr lang="mn-MN" sz="2400" dirty="0">
                <a:latin typeface="Tahoma" panose="020B0604030504040204" pitchFamily="34" charset="0"/>
                <a:ea typeface="Tahoma" panose="020B0604030504040204" pitchFamily="34" charset="0"/>
                <a:cs typeface="Tahoma" panose="020B0604030504040204" pitchFamily="34" charset="0"/>
              </a:rPr>
              <a:t>хүснэгтэд шинэ мөр </a:t>
            </a:r>
            <a:r>
              <a:rPr lang="mn-MN" sz="2400" dirty="0" smtClean="0">
                <a:latin typeface="Tahoma" panose="020B0604030504040204" pitchFamily="34" charset="0"/>
                <a:ea typeface="Tahoma" panose="020B0604030504040204" pitchFamily="34" charset="0"/>
                <a:cs typeface="Tahoma" panose="020B0604030504040204" pitchFamily="34" charset="0"/>
              </a:rPr>
              <a:t>нэмэгдэхэд)тухайн </a:t>
            </a:r>
            <a:r>
              <a:rPr lang="mn-MN" sz="2400" dirty="0">
                <a:latin typeface="Tahoma" panose="020B0604030504040204" pitchFamily="34" charset="0"/>
                <a:ea typeface="Tahoma" panose="020B0604030504040204" pitchFamily="34" charset="0"/>
                <a:cs typeface="Tahoma" panose="020B0604030504040204" pitchFamily="34" charset="0"/>
              </a:rPr>
              <a:t>хэрэглэгчийн утасны төлбөрийг шинэчлэх триггер </a:t>
            </a:r>
            <a:r>
              <a:rPr lang="mn-MN" sz="2400" dirty="0" smtClean="0">
                <a:latin typeface="Tahoma" panose="020B0604030504040204" pitchFamily="34" charset="0"/>
                <a:ea typeface="Tahoma" panose="020B0604030504040204" pitchFamily="34" charset="0"/>
                <a:cs typeface="Tahoma" panose="020B0604030504040204" pitchFamily="34" charset="0"/>
              </a:rPr>
              <a:t>бичих тул </a:t>
            </a:r>
            <a:r>
              <a:rPr lang="en-US" sz="2400" dirty="0" smtClean="0">
                <a:latin typeface="Tahoma" panose="020B0604030504040204" pitchFamily="34" charset="0"/>
                <a:ea typeface="Tahoma" panose="020B0604030504040204" pitchFamily="34" charset="0"/>
                <a:cs typeface="Tahoma" panose="020B0604030504040204" pitchFamily="34" charset="0"/>
              </a:rPr>
              <a:t>PhoneCall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хүснэгтэд </a:t>
            </a:r>
            <a:r>
              <a:rPr lang="en-US" sz="2400" dirty="0" smtClean="0">
                <a:latin typeface="Tahoma" panose="020B0604030504040204" pitchFamily="34" charset="0"/>
                <a:ea typeface="Tahoma" panose="020B0604030504040204" pitchFamily="34" charset="0"/>
                <a:cs typeface="Tahoma" panose="020B0604030504040204" pitchFamily="34" charset="0"/>
              </a:rPr>
              <a:t>insert </a:t>
            </a:r>
            <a:r>
              <a:rPr lang="mn-MN" sz="2400" dirty="0" smtClean="0">
                <a:latin typeface="Tahoma" panose="020B0604030504040204" pitchFamily="34" charset="0"/>
                <a:ea typeface="Tahoma" panose="020B0604030504040204" pitchFamily="34" charset="0"/>
                <a:cs typeface="Tahoma" panose="020B0604030504040204" pitchFamily="34" charset="0"/>
              </a:rPr>
              <a:t>хийсний дараа буюу </a:t>
            </a:r>
            <a:r>
              <a:rPr lang="en-US" sz="2400" dirty="0" smtClean="0">
                <a:latin typeface="Tahoma" panose="020B0604030504040204" pitchFamily="34" charset="0"/>
                <a:ea typeface="Tahoma" panose="020B0604030504040204" pitchFamily="34" charset="0"/>
                <a:cs typeface="Tahoma" panose="020B0604030504040204" pitchFamily="34" charset="0"/>
              </a:rPr>
              <a:t>insert after</a:t>
            </a:r>
            <a:r>
              <a:rPr lang="mn-MN"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хэрэгжидэг байхаар үүсгэсэн. </a:t>
            </a:r>
            <a:r>
              <a:rPr lang="en-US" sz="2400" dirty="0" smtClean="0">
                <a:latin typeface="Tahoma" panose="020B0604030504040204" pitchFamily="34" charset="0"/>
                <a:ea typeface="Tahoma" panose="020B0604030504040204" pitchFamily="34" charset="0"/>
                <a:cs typeface="Tahoma" panose="020B0604030504040204" pitchFamily="34" charset="0"/>
              </a:rPr>
              <a:t>Bill </a:t>
            </a:r>
            <a:r>
              <a:rPr lang="mn-MN" sz="2400" dirty="0" smtClean="0">
                <a:latin typeface="Tahoma" panose="020B0604030504040204" pitchFamily="34" charset="0"/>
                <a:ea typeface="Tahoma" panose="020B0604030504040204" pitchFamily="34" charset="0"/>
                <a:cs typeface="Tahoma" panose="020B0604030504040204" pitchFamily="34" charset="0"/>
              </a:rPr>
              <a:t>буюу төлбөрийн хүснэгтэд хэрэглэгчийн тухайн сарын мэдээлэл үүсгэгдсэн байгаа ингэж үзсэн бөгөөд уг өгөгдөл дээр шинэчлэлт хийсэн болно. Ингэхдээ </a:t>
            </a:r>
            <a:r>
              <a:rPr lang="en-US" sz="2400" dirty="0" smtClean="0">
                <a:latin typeface="Tahoma" panose="020B0604030504040204" pitchFamily="34" charset="0"/>
                <a:ea typeface="Tahoma" panose="020B0604030504040204" pitchFamily="34" charset="0"/>
                <a:cs typeface="Tahoma" panose="020B0604030504040204" pitchFamily="34" charset="0"/>
              </a:rPr>
              <a:t>getdate() </a:t>
            </a:r>
            <a:r>
              <a:rPr lang="mn-MN" sz="2400" dirty="0" smtClean="0">
                <a:latin typeface="Tahoma" panose="020B0604030504040204" pitchFamily="34" charset="0"/>
                <a:ea typeface="Tahoma" panose="020B0604030504040204" pitchFamily="34" charset="0"/>
                <a:cs typeface="Tahoma" panose="020B0604030504040204" pitchFamily="34" charset="0"/>
              </a:rPr>
              <a:t>функцаар системийн цагийг авч, </a:t>
            </a:r>
            <a:r>
              <a:rPr lang="en-US" sz="2400" dirty="0" smtClean="0">
                <a:latin typeface="Tahoma" panose="020B0604030504040204" pitchFamily="34" charset="0"/>
                <a:ea typeface="Tahoma" panose="020B0604030504040204" pitchFamily="34" charset="0"/>
                <a:cs typeface="Tahoma" panose="020B0604030504040204" pitchFamily="34" charset="0"/>
              </a:rPr>
              <a:t>month </a:t>
            </a:r>
            <a:r>
              <a:rPr lang="mn-MN" sz="2400" dirty="0" smtClean="0">
                <a:latin typeface="Tahoma" panose="020B0604030504040204" pitchFamily="34" charset="0"/>
                <a:ea typeface="Tahoma" panose="020B0604030504040204" pitchFamily="34" charset="0"/>
                <a:cs typeface="Tahoma" panose="020B0604030504040204" pitchFamily="34" charset="0"/>
              </a:rPr>
              <a:t>болон </a:t>
            </a:r>
            <a:r>
              <a:rPr lang="en-US" sz="2400" dirty="0" smtClean="0">
                <a:latin typeface="Tahoma" panose="020B0604030504040204" pitchFamily="34" charset="0"/>
                <a:ea typeface="Tahoma" panose="020B0604030504040204" pitchFamily="34" charset="0"/>
                <a:cs typeface="Tahoma" panose="020B0604030504040204" pitchFamily="34" charset="0"/>
              </a:rPr>
              <a:t>year</a:t>
            </a:r>
            <a:r>
              <a:rPr lang="mn-MN" sz="2400" dirty="0" smtClean="0">
                <a:latin typeface="Tahoma" panose="020B0604030504040204" pitchFamily="34" charset="0"/>
                <a:ea typeface="Tahoma" panose="020B0604030504040204" pitchFamily="34" charset="0"/>
                <a:cs typeface="Tahoma" panose="020B0604030504040204" pitchFamily="34" charset="0"/>
              </a:rPr>
              <a:t> функцаар системийн цагаас харгалзан сар болон жилийг авсан. Мөн төлбөрийн хэмжээг бодохдоо </a:t>
            </a:r>
            <a:r>
              <a:rPr lang="en-US" sz="2400" dirty="0" smtClean="0">
                <a:latin typeface="Tahoma" panose="020B0604030504040204" pitchFamily="34" charset="0"/>
                <a:ea typeface="Tahoma" panose="020B0604030504040204" pitchFamily="34" charset="0"/>
                <a:cs typeface="Tahoma" panose="020B0604030504040204" pitchFamily="34" charset="0"/>
              </a:rPr>
              <a:t>insert – </a:t>
            </a:r>
            <a:r>
              <a:rPr lang="mn-MN" sz="2400" dirty="0" smtClean="0">
                <a:latin typeface="Tahoma" panose="020B0604030504040204" pitchFamily="34" charset="0"/>
                <a:ea typeface="Tahoma" panose="020B0604030504040204" pitchFamily="34" charset="0"/>
                <a:cs typeface="Tahoma" panose="020B0604030504040204" pitchFamily="34" charset="0"/>
              </a:rPr>
              <a:t>ээр орж ирсэн буюу </a:t>
            </a:r>
            <a:r>
              <a:rPr lang="en-US" sz="2400" dirty="0" smtClean="0">
                <a:latin typeface="Tahoma" panose="020B0604030504040204" pitchFamily="34" charset="0"/>
                <a:ea typeface="Tahoma" panose="020B0604030504040204" pitchFamily="34" charset="0"/>
                <a:cs typeface="Tahoma" panose="020B0604030504040204" pitchFamily="34" charset="0"/>
              </a:rPr>
              <a:t>inserted</a:t>
            </a:r>
            <a:r>
              <a:rPr lang="mn-MN"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tmp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хүснэгтэд байгаа өгөгдлийн секундийг тухайн хэрэглэгчийн </a:t>
            </a:r>
            <a:r>
              <a:rPr lang="en-US" sz="2400" dirty="0" smtClean="0">
                <a:latin typeface="Tahoma" panose="020B0604030504040204" pitchFamily="34" charset="0"/>
                <a:ea typeface="Tahoma" panose="020B0604030504040204" pitchFamily="34" charset="0"/>
                <a:cs typeface="Tahoma" panose="020B0604030504040204" pitchFamily="34" charset="0"/>
              </a:rPr>
              <a:t>Pricingplan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хүснэгтэд дэх 1 секундийн төлбөрөөр үржүүлж олсон.</a:t>
            </a:r>
            <a:r>
              <a:rPr lang="en-US" sz="2400" dirty="0" smtClean="0">
                <a:latin typeface="Tahoma" panose="020B0604030504040204" pitchFamily="34" charset="0"/>
                <a:ea typeface="Tahoma" panose="020B0604030504040204" pitchFamily="34" charset="0"/>
                <a:cs typeface="Tahoma" panose="020B0604030504040204" pitchFamily="34" charset="0"/>
              </a:rPr>
              <a:t> Update </a:t>
            </a:r>
            <a:r>
              <a:rPr lang="mn-MN" sz="2400" dirty="0" smtClean="0">
                <a:latin typeface="Tahoma" panose="020B0604030504040204" pitchFamily="34" charset="0"/>
                <a:ea typeface="Tahoma" panose="020B0604030504040204" pitchFamily="34" charset="0"/>
                <a:cs typeface="Tahoma" panose="020B0604030504040204" pitchFamily="34" charset="0"/>
              </a:rPr>
              <a:t> - ийн нөхцөл дээр </a:t>
            </a:r>
            <a:r>
              <a:rPr lang="en-US" sz="2400" dirty="0" smtClean="0">
                <a:latin typeface="Tahoma" panose="020B0604030504040204" pitchFamily="34" charset="0"/>
                <a:ea typeface="Tahoma" panose="020B0604030504040204" pitchFamily="34" charset="0"/>
                <a:cs typeface="Tahoma" panose="020B0604030504040204" pitchFamily="34" charset="0"/>
              </a:rPr>
              <a:t>tmp inserted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хүснэгтэд байгаа дуудлагын мэдээлэл дэх тухайн хэрэглэгчийн </a:t>
            </a:r>
            <a:r>
              <a:rPr lang="en-US" sz="2400" dirty="0" smtClean="0">
                <a:latin typeface="Tahoma" panose="020B0604030504040204" pitchFamily="34" charset="0"/>
                <a:ea typeface="Tahoma" panose="020B0604030504040204" pitchFamily="34" charset="0"/>
                <a:cs typeface="Tahoma" panose="020B0604030504040204" pitchFamily="34" charset="0"/>
              </a:rPr>
              <a:t>SSN(Social Security Number) </a:t>
            </a:r>
            <a:r>
              <a:rPr lang="mn-MN" sz="2400" dirty="0" smtClean="0">
                <a:latin typeface="Tahoma" panose="020B0604030504040204" pitchFamily="34" charset="0"/>
                <a:ea typeface="Tahoma" panose="020B0604030504040204" pitchFamily="34" charset="0"/>
                <a:cs typeface="Tahoma" panose="020B0604030504040204" pitchFamily="34" charset="0"/>
              </a:rPr>
              <a:t>ингэснээр зөвхөн </a:t>
            </a:r>
            <a:r>
              <a:rPr lang="en-US" sz="2400" dirty="0" smtClean="0">
                <a:latin typeface="Tahoma" panose="020B0604030504040204" pitchFamily="34" charset="0"/>
                <a:ea typeface="Tahoma" panose="020B0604030504040204" pitchFamily="34" charset="0"/>
                <a:cs typeface="Tahoma" panose="020B0604030504040204" pitchFamily="34" charset="0"/>
              </a:rPr>
              <a:t>tmp insert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хүснэгтэд байгаа хэрэглэгчийн төлбөрийн мэдээлэл шинэчлэгдэх юм.</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669" y="1447799"/>
            <a:ext cx="18092855" cy="5257801"/>
          </a:xfrm>
          <a:prstGeom prst="rect">
            <a:avLst/>
          </a:prstGeom>
          <a:ln>
            <a:solidFill>
              <a:schemeClr val="accent1"/>
            </a:solidFill>
          </a:ln>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840200" y="2209800"/>
            <a:ext cx="1295400" cy="1295400"/>
          </a:xfrm>
          <a:prstGeom prst="rect">
            <a:avLst/>
          </a:prstGeom>
        </p:spPr>
      </p:pic>
    </p:spTree>
    <p:extLst>
      <p:ext uri="{BB962C8B-B14F-4D97-AF65-F5344CB8AC3E}">
        <p14:creationId xmlns:p14="http://schemas.microsoft.com/office/powerpoint/2010/main" val="1813656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57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447799"/>
            <a:ext cx="18059400" cy="2246769"/>
          </a:xfrm>
          <a:prstGeom prst="rect">
            <a:avLst/>
          </a:prstGeom>
          <a:noFill/>
          <a:ln w="15875">
            <a:solidFill>
              <a:schemeClr val="tx1"/>
            </a:solidFill>
          </a:ln>
        </p:spPr>
        <p:txBody>
          <a:bodyPr wrap="square" rtlCol="0">
            <a:spAutoFit/>
          </a:bodyPr>
          <a:lstStyle/>
          <a:p>
            <a:pPr algn="just"/>
            <a:r>
              <a:rPr lang="mn-MN" sz="2800" b="1" dirty="0" smtClean="0">
                <a:latin typeface="Tahoma" panose="020B0604030504040204" pitchFamily="34" charset="0"/>
                <a:ea typeface="Tahoma" panose="020B0604030504040204" pitchFamily="34" charset="0"/>
                <a:cs typeface="Tahoma" panose="020B0604030504040204" pitchFamily="34" charset="0"/>
              </a:rPr>
              <a:t>2</a:t>
            </a:r>
            <a:r>
              <a:rPr lang="mn-MN" sz="2800" dirty="0" smtClean="0">
                <a:latin typeface="Tahoma" panose="020B0604030504040204" pitchFamily="34" charset="0"/>
                <a:ea typeface="Tahoma" panose="020B0604030504040204" pitchFamily="34" charset="0"/>
                <a:cs typeface="Tahoma" panose="020B0604030504040204" pitchFamily="34" charset="0"/>
              </a:rPr>
              <a:t>. Гар  </a:t>
            </a:r>
            <a:r>
              <a:rPr lang="mn-MN" sz="2800" dirty="0">
                <a:latin typeface="Tahoma" panose="020B0604030504040204" pitchFamily="34" charset="0"/>
                <a:ea typeface="Tahoma" panose="020B0604030504040204" pitchFamily="34" charset="0"/>
                <a:cs typeface="Tahoma" panose="020B0604030504040204" pitchFamily="34" charset="0"/>
              </a:rPr>
              <a:t>утасны  компани  хэрэглэгчдийнхээ  утасны  төлбөрийг  хянах  зорилгоор  доорх бүтэцтэй өгөгдлийн санг ашигладаг</a:t>
            </a:r>
            <a:r>
              <a:rPr lang="mn-MN" sz="2800" dirty="0" smtClean="0">
                <a:latin typeface="Tahoma" panose="020B0604030504040204" pitchFamily="34" charset="0"/>
                <a:ea typeface="Tahoma" panose="020B0604030504040204" pitchFamily="34" charset="0"/>
                <a:cs typeface="Tahoma" panose="020B0604030504040204" pitchFamily="34" charset="0"/>
              </a:rPr>
              <a:t>.</a:t>
            </a:r>
          </a:p>
          <a:p>
            <a:pPr algn="just"/>
            <a:r>
              <a:rPr lang="en-US" sz="2800" dirty="0" smtClean="0">
                <a:latin typeface="Tahoma" panose="020B0604030504040204" pitchFamily="34" charset="0"/>
                <a:ea typeface="Tahoma" panose="020B0604030504040204" pitchFamily="34" charset="0"/>
                <a:cs typeface="Tahoma" panose="020B0604030504040204" pitchFamily="34" charset="0"/>
              </a:rPr>
              <a:t>CUSTOMER(SSN</a:t>
            </a:r>
            <a:r>
              <a:rPr lang="en-US" sz="2800" dirty="0">
                <a:latin typeface="Tahoma" panose="020B0604030504040204" pitchFamily="34" charset="0"/>
                <a:ea typeface="Tahoma" panose="020B0604030504040204" pitchFamily="34" charset="0"/>
                <a:cs typeface="Tahoma" panose="020B0604030504040204" pitchFamily="34" charset="0"/>
              </a:rPr>
              <a:t>, Name, Surname, PhoneNum, PlanID</a:t>
            </a:r>
            <a:r>
              <a:rPr lang="en-US" sz="2800" dirty="0" smtClean="0">
                <a:latin typeface="Tahoma" panose="020B0604030504040204" pitchFamily="34" charset="0"/>
                <a:ea typeface="Tahoma" panose="020B0604030504040204" pitchFamily="34" charset="0"/>
                <a:cs typeface="Tahoma" panose="020B0604030504040204" pitchFamily="34" charset="0"/>
              </a:rPr>
              <a:t>)</a:t>
            </a:r>
            <a:r>
              <a:rPr lang="mn-MN" sz="2800" dirty="0" smtClean="0">
                <a:latin typeface="Tahoma" panose="020B0604030504040204" pitchFamily="34" charset="0"/>
                <a:ea typeface="Tahoma" panose="020B0604030504040204" pitchFamily="34" charset="0"/>
                <a:cs typeface="Tahoma" panose="020B0604030504040204" pitchFamily="34" charset="0"/>
              </a:rPr>
              <a:t> </a:t>
            </a:r>
            <a:r>
              <a:rPr lang="en-US" sz="2800" dirty="0" smtClean="0">
                <a:latin typeface="Tahoma" panose="020B0604030504040204" pitchFamily="34" charset="0"/>
                <a:ea typeface="Tahoma" panose="020B0604030504040204" pitchFamily="34" charset="0"/>
                <a:cs typeface="Tahoma" panose="020B0604030504040204" pitchFamily="34" charset="0"/>
              </a:rPr>
              <a:t>PRICINGPLAN(PlanID</a:t>
            </a:r>
            <a:r>
              <a:rPr lang="en-US" sz="2800" dirty="0">
                <a:latin typeface="Tahoma" panose="020B0604030504040204" pitchFamily="34" charset="0"/>
                <a:ea typeface="Tahoma" panose="020B0604030504040204" pitchFamily="34" charset="0"/>
                <a:cs typeface="Tahoma" panose="020B0604030504040204" pitchFamily="34" charset="0"/>
              </a:rPr>
              <a:t>, PricePerSecond ) </a:t>
            </a:r>
            <a:r>
              <a:rPr lang="en-US" sz="2800" dirty="0" smtClean="0">
                <a:latin typeface="Tahoma" panose="020B0604030504040204" pitchFamily="34" charset="0"/>
                <a:ea typeface="Tahoma" panose="020B0604030504040204" pitchFamily="34" charset="0"/>
                <a:cs typeface="Tahoma" panose="020B0604030504040204" pitchFamily="34" charset="0"/>
              </a:rPr>
              <a:t>PHONECALL( </a:t>
            </a:r>
            <a:r>
              <a:rPr lang="en-US" sz="2800" dirty="0">
                <a:latin typeface="Tahoma" panose="020B0604030504040204" pitchFamily="34" charset="0"/>
                <a:ea typeface="Tahoma" panose="020B0604030504040204" pitchFamily="34" charset="0"/>
                <a:cs typeface="Tahoma" panose="020B0604030504040204" pitchFamily="34" charset="0"/>
              </a:rPr>
              <a:t>SSN, Date, Time, CalledNum, Seconds) </a:t>
            </a:r>
            <a:r>
              <a:rPr lang="en-US" sz="2800" dirty="0" smtClean="0">
                <a:latin typeface="Tahoma" panose="020B0604030504040204" pitchFamily="34" charset="0"/>
                <a:ea typeface="Tahoma" panose="020B0604030504040204" pitchFamily="34" charset="0"/>
                <a:cs typeface="Tahoma" panose="020B0604030504040204" pitchFamily="34" charset="0"/>
              </a:rPr>
              <a:t>BILL(SSN</a:t>
            </a:r>
            <a:r>
              <a:rPr lang="en-US" sz="2800" dirty="0">
                <a:latin typeface="Tahoma" panose="020B0604030504040204" pitchFamily="34" charset="0"/>
                <a:ea typeface="Tahoma" panose="020B0604030504040204" pitchFamily="34" charset="0"/>
                <a:cs typeface="Tahoma" panose="020B0604030504040204" pitchFamily="34" charset="0"/>
              </a:rPr>
              <a:t>, Month, Year, amount </a:t>
            </a:r>
            <a:r>
              <a:rPr lang="en-US" sz="2800" dirty="0" smtClean="0">
                <a:latin typeface="Tahoma" panose="020B0604030504040204" pitchFamily="34" charset="0"/>
                <a:ea typeface="Tahoma" panose="020B0604030504040204" pitchFamily="34" charset="0"/>
                <a:cs typeface="Tahoma" panose="020B0604030504040204" pitchFamily="34" charset="0"/>
              </a:rPr>
              <a:t>)</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mn-MN" sz="2800" b="1" dirty="0" smtClean="0">
                <a:latin typeface="Tahoma" panose="020B0604030504040204" pitchFamily="34" charset="0"/>
                <a:ea typeface="Tahoma" panose="020B0604030504040204" pitchFamily="34" charset="0"/>
                <a:cs typeface="Tahoma" panose="020B0604030504040204" pitchFamily="34" charset="0"/>
              </a:rPr>
              <a:t>В</a:t>
            </a:r>
            <a:r>
              <a:rPr lang="mn-MN" sz="2800" b="1" dirty="0">
                <a:latin typeface="Tahoma" panose="020B0604030504040204" pitchFamily="34" charset="0"/>
                <a:ea typeface="Tahoma" panose="020B0604030504040204" pitchFamily="34" charset="0"/>
                <a:cs typeface="Tahoma" panose="020B0604030504040204" pitchFamily="34" charset="0"/>
              </a:rPr>
              <a:t>. </a:t>
            </a:r>
            <a:r>
              <a:rPr lang="mn-MN" sz="2800" dirty="0">
                <a:latin typeface="Tahoma" panose="020B0604030504040204" pitchFamily="34" charset="0"/>
                <a:ea typeface="Tahoma" panose="020B0604030504040204" pitchFamily="34" charset="0"/>
                <a:cs typeface="Tahoma" panose="020B0604030504040204" pitchFamily="34" charset="0"/>
              </a:rPr>
              <a:t>(2оноо). Хэрэв хэрэглэгч 103 руу залгасан бол дуудлагын хөлсийг 0 үнээр тооцоолох триггер бичнэ үү</a:t>
            </a:r>
            <a:r>
              <a:rPr lang="mn-MN" sz="2800" dirty="0" smtClean="0">
                <a:latin typeface="Tahoma" panose="020B0604030504040204" pitchFamily="34" charset="0"/>
                <a:ea typeface="Tahoma" panose="020B0604030504040204" pitchFamily="34" charset="0"/>
                <a:cs typeface="Tahoma" panose="020B0604030504040204" pitchFamily="34" charset="0"/>
              </a:rPr>
              <a:t>.</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28700" y="3886200"/>
            <a:ext cx="2552700" cy="461665"/>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БОДОЛТ:</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698" y="4557125"/>
            <a:ext cx="18059401" cy="4449350"/>
          </a:xfrm>
          <a:prstGeom prst="rect">
            <a:avLst/>
          </a:prstGeom>
          <a:ln>
            <a:solidFill>
              <a:schemeClr val="accent1"/>
            </a:solidFill>
          </a:ln>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916400" y="5486400"/>
            <a:ext cx="1295400" cy="1295400"/>
          </a:xfrm>
          <a:prstGeom prst="rect">
            <a:avLst/>
          </a:prstGeom>
        </p:spPr>
      </p:pic>
    </p:spTree>
    <p:extLst>
      <p:ext uri="{BB962C8B-B14F-4D97-AF65-F5344CB8AC3E}">
        <p14:creationId xmlns:p14="http://schemas.microsoft.com/office/powerpoint/2010/main" val="32841033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6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273" y="6396335"/>
            <a:ext cx="18059401" cy="2308324"/>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Тайлбар:</a:t>
            </a:r>
            <a:r>
              <a:rPr lang="en-US" sz="2400" b="1" dirty="0" smtClean="0">
                <a:latin typeface="Tahoma" panose="020B0604030504040204" pitchFamily="34" charset="0"/>
                <a:ea typeface="Tahoma" panose="020B0604030504040204" pitchFamily="34" charset="0"/>
                <a:cs typeface="Tahoma" panose="020B0604030504040204" pitchFamily="34" charset="0"/>
              </a:rPr>
              <a:t> </a:t>
            </a:r>
            <a:r>
              <a:rPr lang="mn-MN" sz="2400" dirty="0">
                <a:latin typeface="Tahoma" panose="020B0604030504040204" pitchFamily="34" charset="0"/>
                <a:ea typeface="Tahoma" panose="020B0604030504040204" pitchFamily="34" charset="0"/>
                <a:cs typeface="Tahoma" panose="020B0604030504040204" pitchFamily="34" charset="0"/>
              </a:rPr>
              <a:t>). Хэрэв хэрэглэгч 103 руу залгасан </a:t>
            </a:r>
            <a:r>
              <a:rPr lang="mn-MN" sz="2400" dirty="0" smtClean="0">
                <a:latin typeface="Tahoma" panose="020B0604030504040204" pitchFamily="34" charset="0"/>
                <a:ea typeface="Tahoma" panose="020B0604030504040204" pitchFamily="34" charset="0"/>
                <a:cs typeface="Tahoma" panose="020B0604030504040204" pitchFamily="34" charset="0"/>
              </a:rPr>
              <a:t>залгасан буюу </a:t>
            </a:r>
            <a:r>
              <a:rPr lang="en-US" sz="2400" dirty="0" smtClean="0">
                <a:latin typeface="Tahoma" panose="020B0604030504040204" pitchFamily="34" charset="0"/>
                <a:ea typeface="Tahoma" panose="020B0604030504040204" pitchFamily="34" charset="0"/>
                <a:cs typeface="Tahoma" panose="020B0604030504040204" pitchFamily="34" charset="0"/>
              </a:rPr>
              <a:t>Phonecall </a:t>
            </a:r>
            <a:r>
              <a:rPr lang="mn-MN" sz="2400" dirty="0" smtClean="0">
                <a:latin typeface="Tahoma" panose="020B0604030504040204" pitchFamily="34" charset="0"/>
                <a:ea typeface="Tahoma" panose="020B0604030504040204" pitchFamily="34" charset="0"/>
                <a:cs typeface="Tahoma" panose="020B0604030504040204" pitchFamily="34" charset="0"/>
              </a:rPr>
              <a:t>хүснэгт рүү </a:t>
            </a:r>
            <a:r>
              <a:rPr lang="en-US" sz="2400" dirty="0" smtClean="0">
                <a:latin typeface="Tahoma" panose="020B0604030504040204" pitchFamily="34" charset="0"/>
                <a:ea typeface="Tahoma" panose="020B0604030504040204" pitchFamily="34" charset="0"/>
                <a:cs typeface="Tahoma" panose="020B0604030504040204" pitchFamily="34" charset="0"/>
              </a:rPr>
              <a:t>insert </a:t>
            </a:r>
            <a:r>
              <a:rPr lang="mn-MN" sz="2400" dirty="0" smtClean="0">
                <a:latin typeface="Tahoma" panose="020B0604030504040204" pitchFamily="34" charset="0"/>
                <a:ea typeface="Tahoma" panose="020B0604030504040204" pitchFamily="34" charset="0"/>
                <a:cs typeface="Tahoma" panose="020B0604030504040204" pitchFamily="34" charset="0"/>
              </a:rPr>
              <a:t>хийгдсэний дараа хэрэгжих триггер бичих тул </a:t>
            </a:r>
            <a:r>
              <a:rPr lang="en-US" sz="2400" dirty="0" smtClean="0">
                <a:latin typeface="Tahoma" panose="020B0604030504040204" pitchFamily="34" charset="0"/>
                <a:ea typeface="Tahoma" panose="020B0604030504040204" pitchFamily="34" charset="0"/>
                <a:cs typeface="Tahoma" panose="020B0604030504040204" pitchFamily="34" charset="0"/>
              </a:rPr>
              <a:t>after insert </a:t>
            </a:r>
            <a:r>
              <a:rPr lang="mn-MN" sz="2400" dirty="0" smtClean="0">
                <a:latin typeface="Tahoma" panose="020B0604030504040204" pitchFamily="34" charset="0"/>
                <a:ea typeface="Tahoma" panose="020B0604030504040204" pitchFamily="34" charset="0"/>
                <a:cs typeface="Tahoma" panose="020B0604030504040204" pitchFamily="34" charset="0"/>
              </a:rPr>
              <a:t>гэж тохируулсан. </a:t>
            </a:r>
            <a:r>
              <a:rPr lang="en-US" sz="2400" dirty="0" smtClean="0">
                <a:latin typeface="Tahoma" panose="020B0604030504040204" pitchFamily="34" charset="0"/>
                <a:ea typeface="Tahoma" panose="020B0604030504040204" pitchFamily="34" charset="0"/>
                <a:cs typeface="Tahoma" panose="020B0604030504040204" pitchFamily="34" charset="0"/>
              </a:rPr>
              <a:t>Insert </a:t>
            </a:r>
            <a:r>
              <a:rPr lang="mn-MN" sz="2400" dirty="0" smtClean="0">
                <a:latin typeface="Tahoma" panose="020B0604030504040204" pitchFamily="34" charset="0"/>
                <a:ea typeface="Tahoma" panose="020B0604030504040204" pitchFamily="34" charset="0"/>
                <a:cs typeface="Tahoma" panose="020B0604030504040204" pitchFamily="34" charset="0"/>
              </a:rPr>
              <a:t>хийгдэхэд үүсдэг </a:t>
            </a:r>
            <a:r>
              <a:rPr lang="en-US" sz="2400" dirty="0" smtClean="0">
                <a:latin typeface="Tahoma" panose="020B0604030504040204" pitchFamily="34" charset="0"/>
                <a:ea typeface="Tahoma" panose="020B0604030504040204" pitchFamily="34" charset="0"/>
                <a:cs typeface="Tahoma" panose="020B0604030504040204" pitchFamily="34" charset="0"/>
              </a:rPr>
              <a:t>tmp inserted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хүснэгтээс </a:t>
            </a:r>
            <a:r>
              <a:rPr lang="en-US" sz="2400" dirty="0" smtClean="0">
                <a:latin typeface="Tahoma" panose="020B0604030504040204" pitchFamily="34" charset="0"/>
                <a:ea typeface="Tahoma" panose="020B0604030504040204" pitchFamily="34" charset="0"/>
                <a:cs typeface="Tahoma" panose="020B0604030504040204" pitchFamily="34" charset="0"/>
              </a:rPr>
              <a:t>CalledNum</a:t>
            </a:r>
            <a:r>
              <a:rPr lang="mn-MN" sz="2400" dirty="0" smtClean="0">
                <a:latin typeface="Tahoma" panose="020B0604030504040204" pitchFamily="34" charset="0"/>
                <a:ea typeface="Tahoma" panose="020B0604030504040204" pitchFamily="34" charset="0"/>
                <a:cs typeface="Tahoma" panose="020B0604030504040204" pitchFamily="34" charset="0"/>
              </a:rPr>
              <a:t> – ийн мэдээллийг авч 103 эсэхийг шалгасан. Хэрэв 103 байгаа тохиолдолд </a:t>
            </a:r>
            <a:r>
              <a:rPr lang="en-US" sz="2400" dirty="0" smtClean="0">
                <a:latin typeface="Tahoma" panose="020B0604030504040204" pitchFamily="34" charset="0"/>
                <a:ea typeface="Tahoma" panose="020B0604030504040204" pitchFamily="34" charset="0"/>
                <a:cs typeface="Tahoma" panose="020B0604030504040204" pitchFamily="34" charset="0"/>
              </a:rPr>
              <a:t>Bill </a:t>
            </a:r>
            <a:r>
              <a:rPr lang="mn-MN" sz="2400" dirty="0" smtClean="0">
                <a:latin typeface="Tahoma" panose="020B0604030504040204" pitchFamily="34" charset="0"/>
                <a:ea typeface="Tahoma" panose="020B0604030504040204" pitchFamily="34" charset="0"/>
                <a:cs typeface="Tahoma" panose="020B0604030504040204" pitchFamily="34" charset="0"/>
              </a:rPr>
              <a:t>хүснэгтэд </a:t>
            </a:r>
            <a:r>
              <a:rPr lang="en-US" sz="2400" dirty="0" smtClean="0">
                <a:latin typeface="Tahoma" panose="020B0604030504040204" pitchFamily="34" charset="0"/>
                <a:ea typeface="Tahoma" panose="020B0604030504040204" pitchFamily="34" charset="0"/>
                <a:cs typeface="Tahoma" panose="020B0604030504040204" pitchFamily="34" charset="0"/>
              </a:rPr>
              <a:t>update </a:t>
            </a:r>
            <a:r>
              <a:rPr lang="mn-MN" sz="2400" dirty="0" smtClean="0">
                <a:latin typeface="Tahoma" panose="020B0604030504040204" pitchFamily="34" charset="0"/>
                <a:ea typeface="Tahoma" panose="020B0604030504040204" pitchFamily="34" charset="0"/>
                <a:cs typeface="Tahoma" panose="020B0604030504040204" pitchFamily="34" charset="0"/>
              </a:rPr>
              <a:t>хийгдэх бөгөөд тухайн хэрэглэгчийн төлбөрийн хэмжээ нэмэгдэхгүй бөгөөд 0 – ээр нэмэгдэнэ. Харин сар болон жилийн мэдээллийг шинэчилсэн бөгөөд </a:t>
            </a:r>
            <a:r>
              <a:rPr lang="en-US" sz="2400" dirty="0" smtClean="0">
                <a:latin typeface="Tahoma" panose="020B0604030504040204" pitchFamily="34" charset="0"/>
                <a:ea typeface="Tahoma" panose="020B0604030504040204" pitchFamily="34" charset="0"/>
                <a:cs typeface="Tahoma" panose="020B0604030504040204" pitchFamily="34" charset="0"/>
              </a:rPr>
              <a:t>getdate() </a:t>
            </a:r>
            <a:r>
              <a:rPr lang="mn-MN" sz="2400" dirty="0" smtClean="0">
                <a:latin typeface="Tahoma" panose="020B0604030504040204" pitchFamily="34" charset="0"/>
                <a:ea typeface="Tahoma" panose="020B0604030504040204" pitchFamily="34" charset="0"/>
                <a:cs typeface="Tahoma" panose="020B0604030504040204" pitchFamily="34" charset="0"/>
              </a:rPr>
              <a:t>функцаар системийн цагийг авч, </a:t>
            </a:r>
            <a:r>
              <a:rPr lang="en-US" sz="2400" dirty="0" smtClean="0">
                <a:latin typeface="Tahoma" panose="020B0604030504040204" pitchFamily="34" charset="0"/>
                <a:ea typeface="Tahoma" panose="020B0604030504040204" pitchFamily="34" charset="0"/>
                <a:cs typeface="Tahoma" panose="020B0604030504040204" pitchFamily="34" charset="0"/>
              </a:rPr>
              <a:t>month </a:t>
            </a:r>
            <a:r>
              <a:rPr lang="mn-MN" sz="2400" dirty="0" smtClean="0">
                <a:latin typeface="Tahoma" panose="020B0604030504040204" pitchFamily="34" charset="0"/>
                <a:ea typeface="Tahoma" panose="020B0604030504040204" pitchFamily="34" charset="0"/>
                <a:cs typeface="Tahoma" panose="020B0604030504040204" pitchFamily="34" charset="0"/>
              </a:rPr>
              <a:t>болон </a:t>
            </a:r>
            <a:r>
              <a:rPr lang="en-US" sz="2400" dirty="0" smtClean="0">
                <a:latin typeface="Tahoma" panose="020B0604030504040204" pitchFamily="34" charset="0"/>
                <a:ea typeface="Tahoma" panose="020B0604030504040204" pitchFamily="34" charset="0"/>
                <a:cs typeface="Tahoma" panose="020B0604030504040204" pitchFamily="34" charset="0"/>
              </a:rPr>
              <a:t>year</a:t>
            </a:r>
            <a:r>
              <a:rPr lang="mn-MN" sz="2400" dirty="0" smtClean="0">
                <a:latin typeface="Tahoma" panose="020B0604030504040204" pitchFamily="34" charset="0"/>
                <a:ea typeface="Tahoma" panose="020B0604030504040204" pitchFamily="34" charset="0"/>
                <a:cs typeface="Tahoma" panose="020B0604030504040204" pitchFamily="34" charset="0"/>
              </a:rPr>
              <a:t> функцаар сар жилийн тасдаж авсан. Зөвхөн тухайн дуудлага хийсэн хэрэглэгчийн мэдээллийг шинэчлэх тул нөхцөл дээр  </a:t>
            </a:r>
            <a:r>
              <a:rPr lang="en-US" sz="2400" dirty="0" smtClean="0">
                <a:latin typeface="Tahoma" panose="020B0604030504040204" pitchFamily="34" charset="0"/>
                <a:ea typeface="Tahoma" panose="020B0604030504040204" pitchFamily="34" charset="0"/>
                <a:cs typeface="Tahoma" panose="020B0604030504040204" pitchFamily="34" charset="0"/>
              </a:rPr>
              <a:t>inserted </a:t>
            </a:r>
            <a:r>
              <a:rPr lang="mn-MN" sz="2400" dirty="0" smtClean="0">
                <a:latin typeface="Tahoma" panose="020B0604030504040204" pitchFamily="34" charset="0"/>
                <a:ea typeface="Tahoma" panose="020B0604030504040204" pitchFamily="34" charset="0"/>
                <a:cs typeface="Tahoma" panose="020B0604030504040204" pitchFamily="34" charset="0"/>
              </a:rPr>
              <a:t> хүснэгтийн </a:t>
            </a:r>
            <a:r>
              <a:rPr lang="en-US" sz="2400" dirty="0" smtClean="0">
                <a:latin typeface="Tahoma" panose="020B0604030504040204" pitchFamily="34" charset="0"/>
                <a:ea typeface="Tahoma" panose="020B0604030504040204" pitchFamily="34" charset="0"/>
                <a:cs typeface="Tahoma" panose="020B0604030504040204" pitchFamily="34" charset="0"/>
              </a:rPr>
              <a:t>SSN </a:t>
            </a:r>
            <a:r>
              <a:rPr lang="mn-MN" sz="2400" dirty="0" smtClean="0">
                <a:latin typeface="Tahoma" panose="020B0604030504040204" pitchFamily="34" charset="0"/>
                <a:ea typeface="Tahoma" panose="020B0604030504040204" pitchFamily="34" charset="0"/>
                <a:cs typeface="Tahoma" panose="020B0604030504040204" pitchFamily="34" charset="0"/>
              </a:rPr>
              <a:t>–ийг </a:t>
            </a:r>
            <a:r>
              <a:rPr lang="en-US" sz="2400" dirty="0" smtClean="0">
                <a:latin typeface="Tahoma" panose="020B0604030504040204" pitchFamily="34" charset="0"/>
                <a:ea typeface="Tahoma" panose="020B0604030504040204" pitchFamily="34" charset="0"/>
                <a:cs typeface="Tahoma" panose="020B0604030504040204" pitchFamily="34" charset="0"/>
              </a:rPr>
              <a:t>Bill</a:t>
            </a:r>
            <a:r>
              <a:rPr lang="mn-MN" sz="2400" dirty="0" smtClean="0">
                <a:latin typeface="Tahoma" panose="020B0604030504040204" pitchFamily="34" charset="0"/>
                <a:ea typeface="Tahoma" panose="020B0604030504040204" pitchFamily="34" charset="0"/>
                <a:cs typeface="Tahoma" panose="020B0604030504040204" pitchFamily="34" charset="0"/>
              </a:rPr>
              <a:t> –ийн </a:t>
            </a:r>
            <a:r>
              <a:rPr lang="en-US" sz="2400" dirty="0" smtClean="0">
                <a:latin typeface="Tahoma" panose="020B0604030504040204" pitchFamily="34" charset="0"/>
                <a:ea typeface="Tahoma" panose="020B0604030504040204" pitchFamily="34" charset="0"/>
                <a:cs typeface="Tahoma" panose="020B0604030504040204" pitchFamily="34" charset="0"/>
              </a:rPr>
              <a:t> SSN</a:t>
            </a:r>
            <a:r>
              <a:rPr lang="mn-MN" sz="2400" b="1"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д утгийн олгосон болно.</a:t>
            </a:r>
            <a:r>
              <a:rPr lang="en-US" sz="2400" b="1" dirty="0" smtClean="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274" y="1994550"/>
            <a:ext cx="18059401" cy="4177650"/>
          </a:xfrm>
          <a:prstGeom prst="rect">
            <a:avLst/>
          </a:prstGeom>
          <a:ln>
            <a:solidFill>
              <a:schemeClr val="accent1"/>
            </a:solidFill>
          </a:ln>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33225" y="2362200"/>
            <a:ext cx="1219200" cy="1219200"/>
          </a:xfrm>
          <a:prstGeom prst="rect">
            <a:avLst/>
          </a:prstGeom>
        </p:spPr>
      </p:pic>
    </p:spTree>
    <p:extLst>
      <p:ext uri="{BB962C8B-B14F-4D97-AF65-F5344CB8AC3E}">
        <p14:creationId xmlns:p14="http://schemas.microsoft.com/office/powerpoint/2010/main" val="32303120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8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28700" y="1454527"/>
            <a:ext cx="18059400" cy="4031873"/>
          </a:xfrm>
          <a:prstGeom prst="rect">
            <a:avLst/>
          </a:prstGeom>
          <a:noFill/>
          <a:ln w="15875">
            <a:solidFill>
              <a:schemeClr val="tx1"/>
            </a:solidFill>
          </a:ln>
        </p:spPr>
        <p:txBody>
          <a:bodyPr wrap="square" rtlCol="0">
            <a:spAutoFit/>
          </a:bodyPr>
          <a:lstStyle/>
          <a:p>
            <a:pPr algn="just"/>
            <a:r>
              <a:rPr lang="en-US" sz="2800" b="1" dirty="0">
                <a:latin typeface="Tahoma" panose="020B0604030504040204" pitchFamily="34" charset="0"/>
                <a:ea typeface="Tahoma" panose="020B0604030504040204" pitchFamily="34" charset="0"/>
                <a:cs typeface="Tahoma" panose="020B0604030504040204" pitchFamily="34" charset="0"/>
              </a:rPr>
              <a:t>3</a:t>
            </a:r>
            <a:r>
              <a:rPr lang="en-US" sz="2800" b="1" dirty="0" smtClean="0">
                <a:latin typeface="Tahoma" panose="020B0604030504040204" pitchFamily="34" charset="0"/>
                <a:ea typeface="Tahoma" panose="020B0604030504040204" pitchFamily="34" charset="0"/>
                <a:cs typeface="Tahoma" panose="020B0604030504040204" pitchFamily="34" charset="0"/>
              </a:rPr>
              <a:t>.</a:t>
            </a:r>
            <a:r>
              <a:rPr lang="mn-MN" sz="2800" b="1" dirty="0" smtClean="0">
                <a:latin typeface="Tahoma" panose="020B0604030504040204" pitchFamily="34" charset="0"/>
                <a:ea typeface="Tahoma" panose="020B0604030504040204" pitchFamily="34" charset="0"/>
                <a:cs typeface="Tahoma" panose="020B0604030504040204" pitchFamily="34" charset="0"/>
              </a:rPr>
              <a:t> </a:t>
            </a:r>
            <a:r>
              <a:rPr lang="en-US" sz="2800" dirty="0" smtClean="0">
                <a:latin typeface="Tahoma" panose="020B0604030504040204" pitchFamily="34" charset="0"/>
                <a:ea typeface="Tahoma" panose="020B0604030504040204" pitchFamily="34" charset="0"/>
                <a:cs typeface="Tahoma" panose="020B0604030504040204" pitchFamily="34" charset="0"/>
              </a:rPr>
              <a:t>Bid(item,</a:t>
            </a:r>
            <a:r>
              <a:rPr lang="mn-MN" sz="2800" dirty="0" smtClean="0">
                <a:latin typeface="Tahoma" panose="020B0604030504040204" pitchFamily="34" charset="0"/>
                <a:ea typeface="Tahoma" panose="020B0604030504040204" pitchFamily="34" charset="0"/>
                <a:cs typeface="Tahoma" panose="020B0604030504040204" pitchFamily="34" charset="0"/>
              </a:rPr>
              <a:t> </a:t>
            </a:r>
            <a:r>
              <a:rPr lang="en-US" sz="2800" dirty="0" smtClean="0">
                <a:latin typeface="Tahoma" panose="020B0604030504040204" pitchFamily="34" charset="0"/>
                <a:ea typeface="Tahoma" panose="020B0604030504040204" pitchFamily="34" charset="0"/>
                <a:cs typeface="Tahoma" panose="020B0604030504040204" pitchFamily="34" charset="0"/>
              </a:rPr>
              <a:t>price</a:t>
            </a:r>
            <a:r>
              <a:rPr lang="en-US" sz="2800" dirty="0">
                <a:latin typeface="Tahoma" panose="020B0604030504040204" pitchFamily="34" charset="0"/>
                <a:ea typeface="Tahoma" panose="020B0604030504040204" pitchFamily="34" charset="0"/>
                <a:cs typeface="Tahoma" panose="020B0604030504040204" pitchFamily="34" charset="0"/>
              </a:rPr>
              <a:t>) </a:t>
            </a:r>
            <a:r>
              <a:rPr lang="mn-MN" sz="2800" dirty="0">
                <a:latin typeface="Tahoma" panose="020B0604030504040204" pitchFamily="34" charset="0"/>
                <a:ea typeface="Tahoma" panose="020B0604030504040204" pitchFamily="34" charset="0"/>
                <a:cs typeface="Tahoma" panose="020B0604030504040204" pitchFamily="34" charset="0"/>
              </a:rPr>
              <a:t>хүснэгт өгөгдөв. </a:t>
            </a:r>
            <a:r>
              <a:rPr lang="en-US" sz="2800" dirty="0">
                <a:latin typeface="Tahoma" panose="020B0604030504040204" pitchFamily="34" charset="0"/>
                <a:ea typeface="Tahoma" panose="020B0604030504040204" pitchFamily="34" charset="0"/>
                <a:cs typeface="Tahoma" panose="020B0604030504040204" pitchFamily="34" charset="0"/>
              </a:rPr>
              <a:t>Bid </a:t>
            </a:r>
            <a:r>
              <a:rPr lang="mn-MN" sz="2800" dirty="0">
                <a:latin typeface="Tahoma" panose="020B0604030504040204" pitchFamily="34" charset="0"/>
                <a:ea typeface="Tahoma" panose="020B0604030504040204" pitchFamily="34" charset="0"/>
                <a:cs typeface="Tahoma" panose="020B0604030504040204" pitchFamily="34" charset="0"/>
              </a:rPr>
              <a:t>хүснэгт доорх 2 мөртэй: (</a:t>
            </a:r>
            <a:r>
              <a:rPr lang="en-US" sz="2800" dirty="0">
                <a:latin typeface="Tahoma" panose="020B0604030504040204" pitchFamily="34" charset="0"/>
                <a:ea typeface="Tahoma" panose="020B0604030504040204" pitchFamily="34" charset="0"/>
                <a:cs typeface="Tahoma" panose="020B0604030504040204" pitchFamily="34" charset="0"/>
              </a:rPr>
              <a:t>phone,10) and (laptop,20). </a:t>
            </a:r>
            <a:r>
              <a:rPr lang="mn-MN" sz="2800" dirty="0">
                <a:latin typeface="Tahoma" panose="020B0604030504040204" pitchFamily="34" charset="0"/>
                <a:ea typeface="Tahoma" panose="020B0604030504040204" pitchFamily="34" charset="0"/>
                <a:cs typeface="Tahoma" panose="020B0604030504040204" pitchFamily="34" charset="0"/>
              </a:rPr>
              <a:t>Бид доорх 2 транзакшныг зэрэг ажиллуулав: </a:t>
            </a:r>
            <a:endParaRPr lang="mn-MN" sz="2800" dirty="0" smtClean="0">
              <a:latin typeface="Tahoma" panose="020B0604030504040204" pitchFamily="34" charset="0"/>
              <a:ea typeface="Tahoma" panose="020B0604030504040204" pitchFamily="34" charset="0"/>
              <a:cs typeface="Tahoma" panose="020B0604030504040204" pitchFamily="34" charset="0"/>
            </a:endParaRPr>
          </a:p>
          <a:p>
            <a:pPr algn="just"/>
            <a:r>
              <a:rPr lang="en-US" sz="2400" b="1"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T1 </a:t>
            </a:r>
            <a:endParaRPr lang="mn-MN" sz="2400" b="1"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S1</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update Bid set price = price +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5</a:t>
            </a:r>
            <a:endPar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S2</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insert into Bid values (desktop,30</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a:t>
            </a:r>
            <a:endPar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en-US" sz="2400" b="1"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T2 </a:t>
            </a:r>
            <a:endParaRPr lang="mn-MN" sz="2400" b="1"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S3</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select sum(price) as s from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Bid</a:t>
            </a:r>
            <a:endPar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S4</a:t>
            </a:r>
            <a:r>
              <a:rPr lang="en-US" sz="240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 select max(price) as m from </a:t>
            </a:r>
            <a:r>
              <a:rPr lang="en-US"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Bid</a:t>
            </a:r>
            <a:endParaRPr lang="mn-MN" sz="2400" dirty="0" smtClean="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just"/>
            <a:r>
              <a:rPr lang="mn-MN" sz="2800" b="1" dirty="0" smtClean="0">
                <a:latin typeface="Tahoma" panose="020B0604030504040204" pitchFamily="34" charset="0"/>
                <a:ea typeface="Tahoma" panose="020B0604030504040204" pitchFamily="34" charset="0"/>
                <a:cs typeface="Tahoma" panose="020B0604030504040204" pitchFamily="34" charset="0"/>
              </a:rPr>
              <a:t>А</a:t>
            </a:r>
            <a:r>
              <a:rPr lang="mn-MN" sz="2800" dirty="0" smtClean="0">
                <a:latin typeface="Tahoma" panose="020B0604030504040204" pitchFamily="34" charset="0"/>
                <a:ea typeface="Tahoma" panose="020B0604030504040204" pitchFamily="34" charset="0"/>
                <a:cs typeface="Tahoma" panose="020B0604030504040204" pitchFamily="34" charset="0"/>
              </a:rPr>
              <a:t>. (</a:t>
            </a:r>
            <a:r>
              <a:rPr lang="mn-MN" sz="2800" dirty="0">
                <a:latin typeface="Tahoma" panose="020B0604030504040204" pitchFamily="34" charset="0"/>
                <a:ea typeface="Tahoma" panose="020B0604030504040204" pitchFamily="34" charset="0"/>
                <a:cs typeface="Tahoma" panose="020B0604030504040204" pitchFamily="34" charset="0"/>
              </a:rPr>
              <a:t>2оноо). </a:t>
            </a:r>
            <a:r>
              <a:rPr lang="en-US" sz="2800" dirty="0">
                <a:latin typeface="Tahoma" panose="020B0604030504040204" pitchFamily="34" charset="0"/>
                <a:ea typeface="Tahoma" panose="020B0604030504040204" pitchFamily="34" charset="0"/>
                <a:cs typeface="Tahoma" panose="020B0604030504040204" pitchFamily="34" charset="0"/>
              </a:rPr>
              <a:t>T1-</a:t>
            </a:r>
            <a:r>
              <a:rPr lang="mn-MN" sz="2800" dirty="0" smtClean="0">
                <a:latin typeface="Tahoma" panose="020B0604030504040204" pitchFamily="34" charset="0"/>
                <a:ea typeface="Tahoma" panose="020B0604030504040204" pitchFamily="34" charset="0"/>
                <a:cs typeface="Tahoma" panose="020B0604030504040204" pitchFamily="34" charset="0"/>
              </a:rPr>
              <a:t>н </a:t>
            </a:r>
            <a:r>
              <a:rPr lang="en-US" sz="2800" dirty="0" smtClean="0">
                <a:latin typeface="Tahoma" panose="020B0604030504040204" pitchFamily="34" charset="0"/>
                <a:ea typeface="Tahoma" panose="020B0604030504040204" pitchFamily="34" charset="0"/>
                <a:cs typeface="Tahoma" panose="020B0604030504040204" pitchFamily="34" charset="0"/>
              </a:rPr>
              <a:t>isolation level</a:t>
            </a:r>
            <a:r>
              <a:rPr lang="mn-MN" sz="2800" dirty="0" smtClean="0">
                <a:latin typeface="Tahoma" panose="020B0604030504040204" pitchFamily="34" charset="0"/>
                <a:ea typeface="Tahoma" panose="020B0604030504040204" pitchFamily="34" charset="0"/>
                <a:cs typeface="Tahoma" panose="020B0604030504040204" pitchFamily="34" charset="0"/>
              </a:rPr>
              <a:t> нь </a:t>
            </a:r>
            <a:r>
              <a:rPr lang="en-US" sz="2800" dirty="0" smtClean="0">
                <a:latin typeface="Tahoma" panose="020B0604030504040204" pitchFamily="34" charset="0"/>
                <a:ea typeface="Tahoma" panose="020B0604030504040204" pitchFamily="34" charset="0"/>
                <a:cs typeface="Tahoma" panose="020B0604030504040204" pitchFamily="34" charset="0"/>
              </a:rPr>
              <a:t>serializable </a:t>
            </a:r>
            <a:r>
              <a:rPr lang="mn-MN" sz="2800" dirty="0">
                <a:latin typeface="Tahoma" panose="020B0604030504040204" pitchFamily="34" charset="0"/>
                <a:ea typeface="Tahoma" panose="020B0604030504040204" pitchFamily="34" charset="0"/>
                <a:cs typeface="Tahoma" panose="020B0604030504040204" pitchFamily="34" charset="0"/>
              </a:rPr>
              <a:t>байв. 2 транзакшин 2-уул коммит хийгджээ. </a:t>
            </a:r>
            <a:r>
              <a:rPr lang="en-US" sz="2800" dirty="0">
                <a:latin typeface="Tahoma" panose="020B0604030504040204" pitchFamily="34" charset="0"/>
                <a:ea typeface="Tahoma" panose="020B0604030504040204" pitchFamily="34" charset="0"/>
                <a:cs typeface="Tahoma" panose="020B0604030504040204" pitchFamily="34" charset="0"/>
              </a:rPr>
              <a:t>T2 </a:t>
            </a:r>
            <a:r>
              <a:rPr lang="mn-MN" sz="2800" dirty="0">
                <a:latin typeface="Tahoma" panose="020B0604030504040204" pitchFamily="34" charset="0"/>
                <a:ea typeface="Tahoma" panose="020B0604030504040204" pitchFamily="34" charset="0"/>
                <a:cs typeface="Tahoma" panose="020B0604030504040204" pitchFamily="34" charset="0"/>
              </a:rPr>
              <a:t>транзакшин </a:t>
            </a:r>
            <a:r>
              <a:rPr lang="en-US" sz="2800" dirty="0">
                <a:latin typeface="Tahoma" panose="020B0604030504040204" pitchFamily="34" charset="0"/>
                <a:ea typeface="Tahoma" panose="020B0604030504040204" pitchFamily="34" charset="0"/>
                <a:cs typeface="Tahoma" panose="020B0604030504040204" pitchFamily="34" charset="0"/>
              </a:rPr>
              <a:t>isolation level repeatable read </a:t>
            </a:r>
            <a:r>
              <a:rPr lang="mn-MN" sz="2800" dirty="0">
                <a:latin typeface="Tahoma" panose="020B0604030504040204" pitchFamily="34" charset="0"/>
                <a:ea typeface="Tahoma" panose="020B0604030504040204" pitchFamily="34" charset="0"/>
                <a:cs typeface="Tahoma" panose="020B0604030504040204" pitchFamily="34" charset="0"/>
              </a:rPr>
              <a:t>бол, Т2-р буцаагдах боломжтой хосуудыг олно уу, тайлбарла. </a:t>
            </a:r>
            <a:endParaRPr lang="mn-MN" sz="28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028700" y="5562600"/>
            <a:ext cx="18059400" cy="5262979"/>
          </a:xfrm>
          <a:prstGeom prst="rect">
            <a:avLst/>
          </a:prstGeom>
          <a:solidFill>
            <a:schemeClr val="accent1">
              <a:lumMod val="40000"/>
              <a:lumOff val="60000"/>
            </a:schemeClr>
          </a:solidFill>
          <a:ln w="15875">
            <a:solidFill>
              <a:schemeClr val="tx1"/>
            </a:solidFill>
          </a:ln>
        </p:spPr>
        <p:txBody>
          <a:bodyPr wrap="square" rtlCol="0">
            <a:spAutoFit/>
          </a:bodyPr>
          <a:lstStyle/>
          <a:p>
            <a:pPr algn="just"/>
            <a:r>
              <a:rPr lang="mn-MN" sz="2400" b="1" dirty="0" smtClean="0">
                <a:latin typeface="Tahoma" panose="020B0604030504040204" pitchFamily="34" charset="0"/>
                <a:ea typeface="Tahoma" panose="020B0604030504040204" pitchFamily="34" charset="0"/>
                <a:cs typeface="Tahoma" panose="020B0604030504040204" pitchFamily="34" charset="0"/>
              </a:rPr>
              <a:t>Тайлбар:</a:t>
            </a:r>
          </a:p>
          <a:p>
            <a:pPr algn="just"/>
            <a:r>
              <a:rPr lang="mn-MN" sz="2400" b="1" dirty="0" smtClean="0">
                <a:latin typeface="Tahoma" panose="020B0604030504040204" pitchFamily="34" charset="0"/>
                <a:ea typeface="Tahoma" panose="020B0604030504040204" pitchFamily="34" charset="0"/>
                <a:cs typeface="Tahoma" panose="020B0604030504040204" pitchFamily="34" charset="0"/>
              </a:rPr>
              <a:t>А. Буцаагдах боломжтой хос утгууд:</a:t>
            </a:r>
            <a:r>
              <a:rPr lang="en-US" sz="2400" b="1" dirty="0" smtClean="0">
                <a:latin typeface="Tahoma" panose="020B0604030504040204" pitchFamily="34" charset="0"/>
                <a:ea typeface="Tahoma" panose="020B0604030504040204" pitchFamily="34" charset="0"/>
                <a:cs typeface="Tahoma" panose="020B0604030504040204" pitchFamily="34" charset="0"/>
              </a:rPr>
              <a:t> (70, 30), (30, 20);</a:t>
            </a:r>
            <a:endParaRPr lang="mn-MN" sz="2400" b="1" dirty="0" smtClean="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Т2 транзакшин нь Т1 транзакшины </a:t>
            </a:r>
            <a:r>
              <a:rPr lang="en-US" sz="2400" dirty="0" smtClean="0">
                <a:latin typeface="Tahoma" panose="020B0604030504040204" pitchFamily="34" charset="0"/>
                <a:ea typeface="Tahoma" panose="020B0604030504040204" pitchFamily="34" charset="0"/>
                <a:cs typeface="Tahoma" panose="020B0604030504040204" pitchFamily="34" charset="0"/>
              </a:rPr>
              <a:t>serializable </a:t>
            </a:r>
            <a:r>
              <a:rPr lang="mn-MN" sz="2400" dirty="0" smtClean="0">
                <a:latin typeface="Tahoma" panose="020B0604030504040204" pitchFamily="34" charset="0"/>
                <a:ea typeface="Tahoma" panose="020B0604030504040204" pitchFamily="34" charset="0"/>
                <a:cs typeface="Tahoma" panose="020B0604030504040204" pitchFamily="34" charset="0"/>
              </a:rPr>
              <a:t>тусгаарлалтын түвшинд ямар нэг байдлаар нөлөөлж чадахгүй учир нь Т2 нь зөвхөн уншилт хийдэг тран юм. </a:t>
            </a:r>
            <a:r>
              <a:rPr lang="mn-MN" sz="2400" dirty="0">
                <a:latin typeface="Tahoma" panose="020B0604030504040204" pitchFamily="34" charset="0"/>
                <a:ea typeface="Tahoma" panose="020B0604030504040204" pitchFamily="34" charset="0"/>
                <a:cs typeface="Tahoma" panose="020B0604030504040204" pitchFamily="34" charset="0"/>
              </a:rPr>
              <a:t>Х</a:t>
            </a:r>
            <a:r>
              <a:rPr lang="mn-MN" sz="2400" dirty="0" smtClean="0">
                <a:latin typeface="Tahoma" panose="020B0604030504040204" pitchFamily="34" charset="0"/>
                <a:ea typeface="Tahoma" panose="020B0604030504040204" pitchFamily="34" charset="0"/>
                <a:cs typeface="Tahoma" panose="020B0604030504040204" pitchFamily="34" charset="0"/>
              </a:rPr>
              <a:t>арин Т1 нь Т2 – ийн </a:t>
            </a:r>
            <a:r>
              <a:rPr lang="en-US" sz="2400" dirty="0" smtClean="0">
                <a:latin typeface="Tahoma" panose="020B0604030504040204" pitchFamily="34" charset="0"/>
                <a:ea typeface="Tahoma" panose="020B0604030504040204" pitchFamily="34" charset="0"/>
                <a:cs typeface="Tahoma" panose="020B0604030504040204" pitchFamily="34" charset="0"/>
              </a:rPr>
              <a:t>repeatable read </a:t>
            </a:r>
            <a:r>
              <a:rPr lang="mn-MN" sz="2400" dirty="0" smtClean="0">
                <a:latin typeface="Tahoma" panose="020B0604030504040204" pitchFamily="34" charset="0"/>
                <a:ea typeface="Tahoma" panose="020B0604030504040204" pitchFamily="34" charset="0"/>
                <a:cs typeface="Tahoma" panose="020B0604030504040204" pitchFamily="34" charset="0"/>
              </a:rPr>
              <a:t>буюу </a:t>
            </a:r>
            <a:r>
              <a:rPr lang="en-US" sz="2400" dirty="0" smtClean="0">
                <a:latin typeface="Tahoma" panose="020B0604030504040204" pitchFamily="34" charset="0"/>
                <a:ea typeface="Tahoma" panose="020B0604030504040204" pitchFamily="34" charset="0"/>
                <a:cs typeface="Tahoma" panose="020B0604030504040204" pitchFamily="34" charset="0"/>
              </a:rPr>
              <a:t>phantom tuple </a:t>
            </a:r>
            <a:r>
              <a:rPr lang="mn-MN" sz="2400" dirty="0" smtClean="0">
                <a:latin typeface="Tahoma" panose="020B0604030504040204" pitchFamily="34" charset="0"/>
                <a:ea typeface="Tahoma" panose="020B0604030504040204" pitchFamily="34" charset="0"/>
                <a:cs typeface="Tahoma" panose="020B0604030504040204" pitchFamily="34" charset="0"/>
              </a:rPr>
              <a:t>–ээс</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бусдын зөвшөөрдөггүй тусгаарлалтын түвшинд нөлөөлж, </a:t>
            </a:r>
            <a:r>
              <a:rPr lang="en-US" sz="2400" dirty="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бохир уншилт болон </a:t>
            </a:r>
            <a:r>
              <a:rPr lang="en-US" sz="2400" dirty="0" smtClean="0">
                <a:latin typeface="Tahoma" panose="020B0604030504040204" pitchFamily="34" charset="0"/>
                <a:ea typeface="Tahoma" panose="020B0604030504040204" pitchFamily="34" charset="0"/>
                <a:cs typeface="Tahoma" panose="020B0604030504040204" pitchFamily="34" charset="0"/>
              </a:rPr>
              <a:t>non-repeatable read </a:t>
            </a:r>
            <a:r>
              <a:rPr lang="mn-MN" sz="2400" dirty="0" smtClean="0">
                <a:latin typeface="Tahoma" panose="020B0604030504040204" pitchFamily="34" charset="0"/>
                <a:ea typeface="Tahoma" panose="020B0604030504040204" pitchFamily="34" charset="0"/>
                <a:cs typeface="Tahoma" panose="020B0604030504040204" pitchFamily="34" charset="0"/>
              </a:rPr>
              <a:t>үүсгэх боломжтой. Боломжит хувилбарууд:</a:t>
            </a:r>
          </a:p>
          <a:p>
            <a:pPr marL="829123" lvl="1" indent="-342900" algn="just">
              <a:buFont typeface="Wingdings" panose="05000000000000000000" pitchFamily="2" charset="2"/>
              <a:buChar char="q"/>
            </a:pPr>
            <a:r>
              <a:rPr lang="mn-MN" sz="2400" b="1" dirty="0" smtClean="0">
                <a:latin typeface="Tahoma" panose="020B0604030504040204" pitchFamily="34" charset="0"/>
                <a:ea typeface="Tahoma" panose="020B0604030504040204" pitchFamily="34" charset="0"/>
                <a:cs typeface="Tahoma" panose="020B0604030504040204" pitchFamily="34" charset="0"/>
              </a:rPr>
              <a:t>Т1</a:t>
            </a:r>
            <a:r>
              <a:rPr lang="en-US" sz="2400" b="1" dirty="0" smtClean="0">
                <a:latin typeface="Tahoma" panose="020B0604030504040204" pitchFamily="34" charset="0"/>
                <a:ea typeface="Tahoma" panose="020B0604030504040204" pitchFamily="34" charset="0"/>
                <a:cs typeface="Tahoma" panose="020B0604030504040204" pitchFamily="34" charset="0"/>
              </a:rPr>
              <a:t>;T2</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 Т1 тран – ыг бүрэн ажиллаж дууссаны дараа Т2 уншилт хийх буюу сериал байдлаар ажиллах тул ямар нэг асуулдал үүсэхгүй. Буцах утга: </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mn-MN" sz="2400" dirty="0" smtClean="0">
                <a:latin typeface="Tahoma" panose="020B0604030504040204" pitchFamily="34" charset="0"/>
                <a:ea typeface="Tahoma" panose="020B0604030504040204" pitchFamily="34" charset="0"/>
                <a:cs typeface="Tahoma" panose="020B0604030504040204" pitchFamily="34" charset="0"/>
              </a:rPr>
              <a:t>70, 30</a:t>
            </a:r>
            <a:r>
              <a:rPr lang="en-US" sz="2400" dirty="0" smtClean="0">
                <a:latin typeface="Tahoma" panose="020B0604030504040204" pitchFamily="34" charset="0"/>
                <a:ea typeface="Tahoma" panose="020B0604030504040204" pitchFamily="34" charset="0"/>
                <a:cs typeface="Tahoma" panose="020B0604030504040204" pitchFamily="34" charset="0"/>
              </a:rPr>
              <a:t>)</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q"/>
            </a:pPr>
            <a:r>
              <a:rPr lang="en-US" sz="2400" b="1" dirty="0" smtClean="0">
                <a:latin typeface="Tahoma" panose="020B0604030504040204" pitchFamily="34" charset="0"/>
                <a:ea typeface="Tahoma" panose="020B0604030504040204" pitchFamily="34" charset="0"/>
                <a:cs typeface="Tahoma" panose="020B0604030504040204" pitchFamily="34" charset="0"/>
              </a:rPr>
              <a:t>T2;T1</a:t>
            </a:r>
            <a:r>
              <a:rPr lang="mn-MN" sz="2400" b="1" dirty="0" smtClean="0">
                <a:latin typeface="Tahoma" panose="020B0604030504040204" pitchFamily="34" charset="0"/>
                <a:ea typeface="Tahoma" panose="020B0604030504040204" pitchFamily="34" charset="0"/>
                <a:cs typeface="Tahoma" panose="020B0604030504040204" pitchFamily="34" charset="0"/>
              </a:rPr>
              <a:t> –</a:t>
            </a:r>
            <a:r>
              <a:rPr lang="en-US" sz="2400" b="1"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Буцах </a:t>
            </a:r>
            <a:r>
              <a:rPr lang="mn-MN" sz="2400" dirty="0">
                <a:latin typeface="Tahoma" panose="020B0604030504040204" pitchFamily="34" charset="0"/>
                <a:ea typeface="Tahoma" panose="020B0604030504040204" pitchFamily="34" charset="0"/>
                <a:cs typeface="Tahoma" panose="020B0604030504040204" pitchFamily="34" charset="0"/>
              </a:rPr>
              <a:t>утга: </a:t>
            </a:r>
            <a:r>
              <a:rPr lang="en-US" sz="2400" dirty="0" smtClean="0">
                <a:latin typeface="Tahoma" panose="020B0604030504040204" pitchFamily="34" charset="0"/>
                <a:ea typeface="Tahoma" panose="020B0604030504040204" pitchFamily="34" charset="0"/>
                <a:cs typeface="Tahoma" panose="020B0604030504040204" pitchFamily="34" charset="0"/>
              </a:rPr>
              <a:t>(3</a:t>
            </a:r>
            <a:r>
              <a:rPr lang="mn-MN" sz="2400" dirty="0" smtClean="0">
                <a:latin typeface="Tahoma" panose="020B0604030504040204" pitchFamily="34" charset="0"/>
                <a:ea typeface="Tahoma" panose="020B0604030504040204" pitchFamily="34" charset="0"/>
                <a:cs typeface="Tahoma" panose="020B0604030504040204" pitchFamily="34" charset="0"/>
              </a:rPr>
              <a:t>0</a:t>
            </a:r>
            <a:r>
              <a:rPr lang="mn-M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2</a:t>
            </a:r>
            <a:r>
              <a:rPr lang="mn-MN" sz="2400" dirty="0" smtClean="0">
                <a:latin typeface="Tahoma" panose="020B0604030504040204" pitchFamily="34" charset="0"/>
                <a:ea typeface="Tahoma" panose="020B0604030504040204" pitchFamily="34" charset="0"/>
                <a:cs typeface="Tahoma" panose="020B0604030504040204" pitchFamily="34" charset="0"/>
              </a:rPr>
              <a:t>0</a:t>
            </a:r>
            <a:r>
              <a:rPr lang="en-US" sz="2400" dirty="0" smtClean="0">
                <a:latin typeface="Tahoma" panose="020B0604030504040204" pitchFamily="34" charset="0"/>
                <a:ea typeface="Tahoma" panose="020B0604030504040204" pitchFamily="34" charset="0"/>
                <a:cs typeface="Tahoma" panose="020B0604030504040204" pitchFamily="34" charset="0"/>
              </a:rPr>
              <a:t>)</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q"/>
            </a:pPr>
            <a:r>
              <a:rPr lang="en-US" sz="2400" b="1" dirty="0" smtClean="0">
                <a:latin typeface="Tahoma" panose="020B0604030504040204" pitchFamily="34" charset="0"/>
                <a:ea typeface="Tahoma" panose="020B0604030504040204" pitchFamily="34" charset="0"/>
                <a:cs typeface="Tahoma" panose="020B0604030504040204" pitchFamily="34" charset="0"/>
              </a:rPr>
              <a:t>T1:T2 = S1;S3;S4;S2 – </a:t>
            </a:r>
            <a:r>
              <a:rPr lang="mn-MN" sz="2400" dirty="0" smtClean="0">
                <a:latin typeface="Tahoma" panose="020B0604030504040204" pitchFamily="34" charset="0"/>
                <a:ea typeface="Tahoma" panose="020B0604030504040204" pitchFamily="34" charset="0"/>
                <a:cs typeface="Tahoma" panose="020B0604030504040204" pitchFamily="34" charset="0"/>
              </a:rPr>
              <a:t>Т2 тран-ны </a:t>
            </a:r>
            <a:r>
              <a:rPr lang="en-US" sz="2400" dirty="0" smtClean="0">
                <a:latin typeface="Tahoma" panose="020B0604030504040204" pitchFamily="34" charset="0"/>
                <a:ea typeface="Tahoma" panose="020B0604030504040204" pitchFamily="34" charset="0"/>
                <a:cs typeface="Tahoma" panose="020B0604030504040204" pitchFamily="34" charset="0"/>
              </a:rPr>
              <a:t>S3, S4 </a:t>
            </a:r>
            <a:r>
              <a:rPr lang="mn-MN" sz="2400" dirty="0" smtClean="0">
                <a:latin typeface="Tahoma" panose="020B0604030504040204" pitchFamily="34" charset="0"/>
                <a:ea typeface="Tahoma" panose="020B0604030504040204" pitchFamily="34" charset="0"/>
                <a:cs typeface="Tahoma" panose="020B0604030504040204" pitchFamily="34" charset="0"/>
              </a:rPr>
              <a:t>нь баталгаажаагүй өгөгдөл уншиж, бохир уншилт</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mn-MN" sz="2400" dirty="0" smtClean="0">
                <a:latin typeface="Tahoma" panose="020B0604030504040204" pitchFamily="34" charset="0"/>
                <a:ea typeface="Tahoma" panose="020B0604030504040204" pitchFamily="34" charset="0"/>
                <a:cs typeface="Tahoma" panose="020B0604030504040204" pitchFamily="34" charset="0"/>
              </a:rPr>
              <a:t>үүсэх тул ингэж ажиллах боломжгүй. Учир нь </a:t>
            </a:r>
            <a:r>
              <a:rPr lang="en-US" sz="2400" dirty="0">
                <a:latin typeface="Tahoma" panose="020B0604030504040204" pitchFamily="34" charset="0"/>
                <a:ea typeface="Tahoma" panose="020B0604030504040204" pitchFamily="34" charset="0"/>
                <a:cs typeface="Tahoma" panose="020B0604030504040204" pitchFamily="34" charset="0"/>
              </a:rPr>
              <a:t>repeatable read </a:t>
            </a:r>
            <a:r>
              <a:rPr lang="mn-MN" sz="2400" dirty="0">
                <a:latin typeface="Tahoma" panose="020B0604030504040204" pitchFamily="34" charset="0"/>
                <a:ea typeface="Tahoma" panose="020B0604030504040204" pitchFamily="34" charset="0"/>
                <a:cs typeface="Tahoma" panose="020B0604030504040204" pitchFamily="34" charset="0"/>
              </a:rPr>
              <a:t>тусгаарлатын </a:t>
            </a:r>
            <a:r>
              <a:rPr lang="mn-MN" sz="2400" dirty="0" smtClean="0">
                <a:latin typeface="Tahoma" panose="020B0604030504040204" pitchFamily="34" charset="0"/>
                <a:ea typeface="Tahoma" panose="020B0604030504040204" pitchFamily="34" charset="0"/>
                <a:cs typeface="Tahoma" panose="020B0604030504040204" pitchFamily="34" charset="0"/>
              </a:rPr>
              <a:t>түвшин нь бохир уншилтыг зөвшөөрдөггүй. </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829123" lvl="1" indent="-342900" algn="just">
              <a:buFont typeface="Wingdings" panose="05000000000000000000" pitchFamily="2" charset="2"/>
              <a:buChar char="q"/>
            </a:pPr>
            <a:r>
              <a:rPr lang="en-US" sz="2400" b="1" dirty="0" smtClean="0">
                <a:latin typeface="Tahoma" panose="020B0604030504040204" pitchFamily="34" charset="0"/>
                <a:ea typeface="Tahoma" panose="020B0604030504040204" pitchFamily="34" charset="0"/>
                <a:cs typeface="Tahoma" panose="020B0604030504040204" pitchFamily="34" charset="0"/>
              </a:rPr>
              <a:t>T2:T1 = S3;S1;S2;S4</a:t>
            </a:r>
            <a:r>
              <a:rPr lang="mn-MN" sz="2400" b="1" dirty="0" smtClean="0">
                <a:latin typeface="Tahoma" panose="020B0604030504040204" pitchFamily="34" charset="0"/>
                <a:ea typeface="Tahoma" panose="020B0604030504040204" pitchFamily="34" charset="0"/>
                <a:cs typeface="Tahoma" panose="020B0604030504040204" pitchFamily="34" charset="0"/>
              </a:rPr>
              <a:t> – </a:t>
            </a:r>
            <a:r>
              <a:rPr lang="mn-MN" sz="2400" dirty="0" smtClean="0">
                <a:latin typeface="Tahoma" panose="020B0604030504040204" pitchFamily="34" charset="0"/>
                <a:ea typeface="Tahoma" panose="020B0604030504040204" pitchFamily="34" charset="0"/>
                <a:cs typeface="Tahoma" panose="020B0604030504040204" pitchFamily="34" charset="0"/>
              </a:rPr>
              <a:t>Т2 транд </a:t>
            </a:r>
            <a:r>
              <a:rPr lang="en-US" sz="2400" dirty="0" smtClean="0">
                <a:latin typeface="Tahoma" panose="020B0604030504040204" pitchFamily="34" charset="0"/>
                <a:ea typeface="Tahoma" panose="020B0604030504040204" pitchFamily="34" charset="0"/>
                <a:cs typeface="Tahoma" panose="020B0604030504040204" pitchFamily="34" charset="0"/>
              </a:rPr>
              <a:t>non-repeatable read </a:t>
            </a:r>
            <a:r>
              <a:rPr lang="mn-MN" sz="2400" dirty="0" smtClean="0">
                <a:latin typeface="Tahoma" panose="020B0604030504040204" pitchFamily="34" charset="0"/>
                <a:ea typeface="Tahoma" panose="020B0604030504040204" pitchFamily="34" charset="0"/>
                <a:cs typeface="Tahoma" panose="020B0604030504040204" pitchFamily="34" charset="0"/>
              </a:rPr>
              <a:t>үүсэх тул мөн ингэж ажиллах боломжгүй. Учир </a:t>
            </a:r>
            <a:r>
              <a:rPr lang="en-US" sz="2400" dirty="0" smtClean="0">
                <a:latin typeface="Tahoma" panose="020B0604030504040204" pitchFamily="34" charset="0"/>
                <a:ea typeface="Tahoma" panose="020B0604030504040204" pitchFamily="34" charset="0"/>
                <a:cs typeface="Tahoma" panose="020B0604030504040204" pitchFamily="34" charset="0"/>
              </a:rPr>
              <a:t>S3, S4 </a:t>
            </a:r>
            <a:r>
              <a:rPr lang="mn-MN" sz="2400" dirty="0" smtClean="0">
                <a:latin typeface="Tahoma" panose="020B0604030504040204" pitchFamily="34" charset="0"/>
                <a:ea typeface="Tahoma" panose="020B0604030504040204" pitchFamily="34" charset="0"/>
                <a:cs typeface="Tahoma" panose="020B0604030504040204" pitchFamily="34" charset="0"/>
              </a:rPr>
              <a:t>нь нэг хүснэгтийн ижил багана дээрээс уншилт хийж байгаа тул голоор орж тухайн багана дээр өөрчлөлт хийхэд </a:t>
            </a:r>
            <a:r>
              <a:rPr lang="en-US" sz="2400" dirty="0" smtClean="0">
                <a:latin typeface="Tahoma" panose="020B0604030504040204" pitchFamily="34" charset="0"/>
                <a:ea typeface="Tahoma" panose="020B0604030504040204" pitchFamily="34" charset="0"/>
                <a:cs typeface="Tahoma" panose="020B0604030504040204" pitchFamily="34" charset="0"/>
              </a:rPr>
              <a:t>non-repeatable read </a:t>
            </a:r>
            <a:r>
              <a:rPr lang="mn-MN" sz="2400" dirty="0" smtClean="0">
                <a:latin typeface="Tahoma" panose="020B0604030504040204" pitchFamily="34" charset="0"/>
                <a:ea typeface="Tahoma" panose="020B0604030504040204" pitchFamily="34" charset="0"/>
                <a:cs typeface="Tahoma" panose="020B0604030504040204" pitchFamily="34" charset="0"/>
              </a:rPr>
              <a:t>үүсэх юм. Мөн голоор </a:t>
            </a:r>
            <a:r>
              <a:rPr lang="en-US" sz="2400" dirty="0" smtClean="0">
                <a:latin typeface="Tahoma" panose="020B0604030504040204" pitchFamily="34" charset="0"/>
                <a:ea typeface="Tahoma" panose="020B0604030504040204" pitchFamily="34" charset="0"/>
                <a:cs typeface="Tahoma" panose="020B0604030504040204" pitchFamily="34" charset="0"/>
              </a:rPr>
              <a:t>insert </a:t>
            </a:r>
            <a:r>
              <a:rPr lang="mn-MN" sz="2400" dirty="0" smtClean="0">
                <a:latin typeface="Tahoma" panose="020B0604030504040204" pitchFamily="34" charset="0"/>
                <a:ea typeface="Tahoma" panose="020B0604030504040204" pitchFamily="34" charset="0"/>
                <a:cs typeface="Tahoma" panose="020B0604030504040204" pitchFamily="34" charset="0"/>
              </a:rPr>
              <a:t>хийснээр </a:t>
            </a:r>
            <a:r>
              <a:rPr lang="en-US" sz="2400" dirty="0" smtClean="0">
                <a:latin typeface="Tahoma" panose="020B0604030504040204" pitchFamily="34" charset="0"/>
                <a:ea typeface="Tahoma" panose="020B0604030504040204" pitchFamily="34" charset="0"/>
                <a:cs typeface="Tahoma" panose="020B0604030504040204" pitchFamily="34" charset="0"/>
              </a:rPr>
              <a:t>phantom tuple </a:t>
            </a:r>
            <a:r>
              <a:rPr lang="mn-MN" sz="2400" dirty="0" smtClean="0">
                <a:latin typeface="Tahoma" panose="020B0604030504040204" pitchFamily="34" charset="0"/>
                <a:ea typeface="Tahoma" panose="020B0604030504040204" pitchFamily="34" charset="0"/>
                <a:cs typeface="Tahoma" panose="020B0604030504040204" pitchFamily="34" charset="0"/>
              </a:rPr>
              <a:t>үүснэ. Гэхдээ үүнийг </a:t>
            </a:r>
            <a:r>
              <a:rPr lang="en-US" sz="2400" dirty="0" smtClean="0">
                <a:latin typeface="Tahoma" panose="020B0604030504040204" pitchFamily="34" charset="0"/>
                <a:ea typeface="Tahoma" panose="020B0604030504040204" pitchFamily="34" charset="0"/>
                <a:cs typeface="Tahoma" panose="020B0604030504040204" pitchFamily="34" charset="0"/>
              </a:rPr>
              <a:t>repeatable read </a:t>
            </a:r>
            <a:r>
              <a:rPr lang="mn-MN" sz="2400" dirty="0" smtClean="0">
                <a:latin typeface="Tahoma" panose="020B0604030504040204" pitchFamily="34" charset="0"/>
                <a:ea typeface="Tahoma" panose="020B0604030504040204" pitchFamily="34" charset="0"/>
                <a:cs typeface="Tahoma" panose="020B0604030504040204" pitchFamily="34" charset="0"/>
              </a:rPr>
              <a:t>тусгаарлатын түвшин зөвшөөрдөг. Мөн Т2 – д бохир уншилт үүсэхгүй учир нь Т2 нь баталгаажсан өгөгдөл уншина.</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764000" y="2822763"/>
            <a:ext cx="1295400" cy="1295400"/>
          </a:xfrm>
          <a:prstGeom prst="rect">
            <a:avLst/>
          </a:prstGeom>
        </p:spPr>
      </p:pic>
    </p:spTree>
    <p:extLst>
      <p:ext uri="{BB962C8B-B14F-4D97-AF65-F5344CB8AC3E}">
        <p14:creationId xmlns:p14="http://schemas.microsoft.com/office/powerpoint/2010/main" val="10888536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20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bfc60917-8295-4628-b317-ebbf9cfad35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E34805D5F75B4EB632F5C3922CC490" ma:contentTypeVersion="3" ma:contentTypeDescription="Create a new document." ma:contentTypeScope="" ma:versionID="d0a7988fd6454f210a12c8cc58dfc1c1">
  <xsd:schema xmlns:xsd="http://www.w3.org/2001/XMLSchema" xmlns:xs="http://www.w3.org/2001/XMLSchema" xmlns:p="http://schemas.microsoft.com/office/2006/metadata/properties" xmlns:ns2="bfc60917-8295-4628-b317-ebbf9cfad357" targetNamespace="http://schemas.microsoft.com/office/2006/metadata/properties" ma:root="true" ma:fieldsID="481d73e60d410d285260f2d0e0e887ce" ns2:_="">
    <xsd:import namespace="bfc60917-8295-4628-b317-ebbf9cfad357"/>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c60917-8295-4628-b317-ebbf9cfad35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7508B9-9F90-4027-B9A3-3A785320EA78}">
  <ds:schemaRefs>
    <ds:schemaRef ds:uri="http://purl.org/dc/terms/"/>
    <ds:schemaRef ds:uri="http://schemas.openxmlformats.org/package/2006/metadata/core-properties"/>
    <ds:schemaRef ds:uri="http://purl.org/dc/dcmitype/"/>
    <ds:schemaRef ds:uri="http://schemas.microsoft.com/office/2006/documentManagement/types"/>
    <ds:schemaRef ds:uri="bfc60917-8295-4628-b317-ebbf9cfad357"/>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264CF90-B437-4023-BE00-60E9CFCF9070}">
  <ds:schemaRefs>
    <ds:schemaRef ds:uri="http://schemas.microsoft.com/sharepoint/v3/contenttype/forms"/>
  </ds:schemaRefs>
</ds:datastoreItem>
</file>

<file path=customXml/itemProps3.xml><?xml version="1.0" encoding="utf-8"?>
<ds:datastoreItem xmlns:ds="http://schemas.openxmlformats.org/officeDocument/2006/customXml" ds:itemID="{B1C97D7C-AE6E-4C3A-90BE-E56354936B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c60917-8295-4628-b317-ebbf9cfad3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7275</TotalTime>
  <Words>2936</Words>
  <Application>Microsoft Office PowerPoint</Application>
  <PresentationFormat>Custom</PresentationFormat>
  <Paragraphs>200</Paragraphs>
  <Slides>17</Slides>
  <Notes>17</Notes>
  <HiddenSlides>0</HiddenSlides>
  <MMClips>17</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Bagaa</dc:creator>
  <cp:lastModifiedBy>Bagaa</cp:lastModifiedBy>
  <cp:revision>548</cp:revision>
  <dcterms:created xsi:type="dcterms:W3CDTF">2020-12-06T12:30:42Z</dcterms:created>
  <dcterms:modified xsi:type="dcterms:W3CDTF">2021-06-02T13:50:51Z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0x010100B0E34805D5F75B4EB632F5C3922CC490</vt:lpwstr>
  </property>
</Properties>
</file>